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8"/>
  </p:notesMasterIdLst>
  <p:sldIdLst>
    <p:sldId id="256" r:id="rId2"/>
    <p:sldId id="257" r:id="rId3"/>
    <p:sldId id="310" r:id="rId4"/>
    <p:sldId id="342" r:id="rId5"/>
    <p:sldId id="343" r:id="rId6"/>
    <p:sldId id="311" r:id="rId7"/>
    <p:sldId id="328" r:id="rId8"/>
    <p:sldId id="345" r:id="rId9"/>
    <p:sldId id="330" r:id="rId10"/>
    <p:sldId id="331" r:id="rId11"/>
    <p:sldId id="346" r:id="rId12"/>
    <p:sldId id="347" r:id="rId13"/>
    <p:sldId id="348" r:id="rId14"/>
    <p:sldId id="349" r:id="rId15"/>
    <p:sldId id="350" r:id="rId16"/>
    <p:sldId id="351" r:id="rId17"/>
    <p:sldId id="315" r:id="rId18"/>
    <p:sldId id="312" r:id="rId19"/>
    <p:sldId id="353" r:id="rId20"/>
    <p:sldId id="313" r:id="rId21"/>
    <p:sldId id="317" r:id="rId22"/>
    <p:sldId id="318" r:id="rId23"/>
    <p:sldId id="319" r:id="rId24"/>
    <p:sldId id="365" r:id="rId25"/>
    <p:sldId id="326" r:id="rId26"/>
    <p:sldId id="341" r:id="rId27"/>
    <p:sldId id="366" r:id="rId28"/>
    <p:sldId id="355" r:id="rId29"/>
    <p:sldId id="356" r:id="rId30"/>
    <p:sldId id="357" r:id="rId31"/>
    <p:sldId id="358" r:id="rId32"/>
    <p:sldId id="367" r:id="rId33"/>
    <p:sldId id="368" r:id="rId34"/>
    <p:sldId id="369" r:id="rId35"/>
    <p:sldId id="327"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4" autoAdjust="0"/>
    <p:restoredTop sz="86893" autoAdjust="0"/>
  </p:normalViewPr>
  <p:slideViewPr>
    <p:cSldViewPr>
      <p:cViewPr varScale="1">
        <p:scale>
          <a:sx n="43" d="100"/>
          <a:sy n="43" d="100"/>
        </p:scale>
        <p:origin x="-1363" y="-67"/>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2852AF-620B-42DE-B84C-9B1688CCF037}" type="datetimeFigureOut">
              <a:rPr lang="en-US" smtClean="0"/>
              <a:pPr/>
              <a:t>4/6/2016</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B168FE-12CB-4C07-B4CB-BF4CA3FD86E6}" type="slidenum">
              <a:rPr lang="en-AU" smtClean="0"/>
              <a:pPr/>
              <a:t>‹#›</a:t>
            </a:fld>
            <a:endParaRPr lang="en-AU"/>
          </a:p>
        </p:txBody>
      </p:sp>
    </p:spTree>
    <p:extLst>
      <p:ext uri="{BB962C8B-B14F-4D97-AF65-F5344CB8AC3E}">
        <p14:creationId xmlns:p14="http://schemas.microsoft.com/office/powerpoint/2010/main" val="113359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7B168FE-12CB-4C07-B4CB-BF4CA3FD86E6}" type="slidenum">
              <a:rPr lang="en-AU" smtClean="0"/>
              <a:pPr/>
              <a:t>1</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7B168FE-12CB-4C07-B4CB-BF4CA3FD86E6}" type="slidenum">
              <a:rPr lang="en-AU" smtClean="0"/>
              <a:pPr/>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7B168FE-12CB-4C07-B4CB-BF4CA3FD86E6}" type="slidenum">
              <a:rPr lang="en-AU" smtClean="0"/>
              <a:pPr/>
              <a:t>16</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77B168FE-12CB-4C07-B4CB-BF4CA3FD86E6}" type="slidenum">
              <a:rPr lang="en-AU" smtClean="0"/>
              <a:pPr/>
              <a:t>36</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D8BD707-D9CF-40AE-B4C6-C98DA3205C09}" type="datetimeFigureOut">
              <a:rPr lang="en-US" smtClean="0"/>
              <a:pPr/>
              <a:t>4/6/2016</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D8BD707-D9CF-40AE-B4C6-C98DA3205C09}" type="datetimeFigureOut">
              <a:rPr lang="en-US" smtClean="0"/>
              <a:pPr/>
              <a:t>4/6/2016</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4" descr="http://k43.pbase.com/o5/97/685197/1/68123895.If88td8M.3_3copy.jpg"/>
          <p:cNvPicPr>
            <a:picLocks noChangeAspect="1" noChangeArrowheads="1"/>
          </p:cNvPicPr>
          <p:nvPr/>
        </p:nvPicPr>
        <p:blipFill>
          <a:blip r:embed="rId3" cstate="print"/>
          <a:srcRect l="12820" r="12821" b="12154"/>
          <a:stretch>
            <a:fillRect/>
          </a:stretch>
        </p:blipFill>
        <p:spPr bwMode="auto">
          <a:xfrm>
            <a:off x="6934200" y="0"/>
            <a:ext cx="2209800" cy="3657600"/>
          </a:xfrm>
          <a:prstGeom prst="rect">
            <a:avLst/>
          </a:prstGeom>
          <a:noFill/>
        </p:spPr>
      </p:pic>
      <p:sp>
        <p:nvSpPr>
          <p:cNvPr id="2" name="Title 1"/>
          <p:cNvSpPr>
            <a:spLocks noGrp="1"/>
          </p:cNvSpPr>
          <p:nvPr>
            <p:ph type="ctrTitle"/>
          </p:nvPr>
        </p:nvSpPr>
        <p:spPr>
          <a:xfrm>
            <a:off x="1219200" y="1371600"/>
            <a:ext cx="6096000" cy="2971800"/>
          </a:xfrm>
        </p:spPr>
        <p:txBody>
          <a:bodyPr>
            <a:noAutofit/>
          </a:bodyPr>
          <a:lstStyle/>
          <a:p>
            <a:pPr algn="ctr"/>
            <a:r>
              <a:rPr lang="en-US" sz="6000" dirty="0" smtClean="0"/>
              <a:t>Being </a:t>
            </a:r>
            <a:r>
              <a:rPr lang="en-US" sz="6000" i="1" dirty="0" smtClean="0">
                <a:solidFill>
                  <a:schemeClr val="accent3">
                    <a:lumMod val="75000"/>
                  </a:schemeClr>
                </a:solidFill>
              </a:rPr>
              <a:t>On Fire </a:t>
            </a:r>
            <a:r>
              <a:rPr lang="en-US" sz="6000" dirty="0" smtClean="0"/>
              <a:t>without</a:t>
            </a:r>
            <a:br>
              <a:rPr lang="en-US" sz="6000" dirty="0" smtClean="0"/>
            </a:br>
            <a:r>
              <a:rPr lang="en-US" sz="6000" i="1" dirty="0" smtClean="0">
                <a:solidFill>
                  <a:schemeClr val="tx2">
                    <a:lumMod val="90000"/>
                  </a:schemeClr>
                </a:solidFill>
              </a:rPr>
              <a:t>Burning Out </a:t>
            </a:r>
            <a:r>
              <a:rPr lang="en-US" sz="6000" dirty="0" smtClean="0">
                <a:solidFill>
                  <a:schemeClr val="tx2">
                    <a:lumMod val="90000"/>
                  </a:schemeClr>
                </a:solidFill>
              </a:rPr>
              <a:t> </a:t>
            </a:r>
            <a:endParaRPr lang="en-US" sz="6000" dirty="0"/>
          </a:p>
        </p:txBody>
      </p:sp>
      <p:sp>
        <p:nvSpPr>
          <p:cNvPr id="3" name="Subtitle 2"/>
          <p:cNvSpPr>
            <a:spLocks noGrp="1"/>
          </p:cNvSpPr>
          <p:nvPr>
            <p:ph type="subTitle" idx="1"/>
          </p:nvPr>
        </p:nvSpPr>
        <p:spPr>
          <a:xfrm>
            <a:off x="1219200" y="5151363"/>
            <a:ext cx="6705600" cy="1325637"/>
          </a:xfrm>
        </p:spPr>
        <p:txBody>
          <a:bodyPr>
            <a:noAutofit/>
          </a:bodyPr>
          <a:lstStyle/>
          <a:p>
            <a:pPr algn="ctr"/>
            <a:r>
              <a:rPr lang="en-US" sz="4000" dirty="0" err="1" smtClean="0"/>
              <a:t>Dr</a:t>
            </a:r>
            <a:r>
              <a:rPr lang="en-US" sz="4000" dirty="0" smtClean="0"/>
              <a:t> Grant Bickerton</a:t>
            </a:r>
          </a:p>
          <a:p>
            <a:pPr algn="ctr"/>
            <a:r>
              <a:rPr lang="en-US" sz="2400" dirty="0" smtClean="0"/>
              <a:t>August, 2015</a:t>
            </a:r>
            <a:endParaRPr lang="en-US" sz="2400" dirty="0"/>
          </a:p>
        </p:txBody>
      </p:sp>
      <p:pic>
        <p:nvPicPr>
          <p:cNvPr id="6" name="Picture 2" descr="http://www.toasto.com/wp-content/uploads/2010/04/burnt-out-match.jpg"/>
          <p:cNvPicPr>
            <a:picLocks noChangeAspect="1" noChangeArrowheads="1"/>
          </p:cNvPicPr>
          <p:nvPr/>
        </p:nvPicPr>
        <p:blipFill>
          <a:blip r:embed="rId4" cstate="print"/>
          <a:srcRect r="40477"/>
          <a:stretch>
            <a:fillRect/>
          </a:stretch>
        </p:blipFill>
        <p:spPr bwMode="auto">
          <a:xfrm>
            <a:off x="678539" y="2961409"/>
            <a:ext cx="845461" cy="214399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C000"/>
                </a:solidFill>
              </a:rPr>
              <a:t>Demands of High Expectations</a:t>
            </a:r>
            <a:endParaRPr lang="en-AU" dirty="0">
              <a:solidFill>
                <a:srgbClr val="FFC000"/>
              </a:solidFill>
            </a:endParaRPr>
          </a:p>
        </p:txBody>
      </p:sp>
      <p:sp>
        <p:nvSpPr>
          <p:cNvPr id="3" name="Content Placeholder 2"/>
          <p:cNvSpPr>
            <a:spLocks noGrp="1"/>
          </p:cNvSpPr>
          <p:nvPr>
            <p:ph sz="quarter" idx="1"/>
          </p:nvPr>
        </p:nvSpPr>
        <p:spPr/>
        <p:txBody>
          <a:bodyPr/>
          <a:lstStyle/>
          <a:p>
            <a:r>
              <a:rPr lang="en-AU" dirty="0" smtClean="0"/>
              <a:t>Expectations of personal perfection – Sole (as well as soul) Saviour!</a:t>
            </a:r>
          </a:p>
          <a:p>
            <a:r>
              <a:rPr lang="en-AU" dirty="0" smtClean="0"/>
              <a:t>Expectations of marital and family perfection</a:t>
            </a:r>
          </a:p>
          <a:p>
            <a:r>
              <a:rPr lang="en-AU" dirty="0" smtClean="0"/>
              <a:t>Expectations coming from:</a:t>
            </a:r>
          </a:p>
          <a:p>
            <a:pPr marL="2155825" lvl="3" indent="442913">
              <a:buClr>
                <a:schemeClr val="accent2">
                  <a:lumMod val="50000"/>
                </a:schemeClr>
              </a:buClr>
              <a:buFont typeface="Arial" pitchFamily="34" charset="0"/>
              <a:buChar char="•"/>
            </a:pPr>
            <a:r>
              <a:rPr lang="en-AU" sz="2900" dirty="0" smtClean="0"/>
              <a:t>Self</a:t>
            </a:r>
          </a:p>
          <a:p>
            <a:pPr marL="2155825" lvl="3" indent="442913">
              <a:buClr>
                <a:schemeClr val="accent2">
                  <a:lumMod val="50000"/>
                </a:schemeClr>
              </a:buClr>
              <a:buFont typeface="Arial" pitchFamily="34" charset="0"/>
              <a:buChar char="•"/>
            </a:pPr>
            <a:r>
              <a:rPr lang="en-AU" sz="2900" dirty="0" smtClean="0"/>
              <a:t>Congregation</a:t>
            </a:r>
          </a:p>
          <a:p>
            <a:pPr marL="2155825" lvl="3" indent="442913">
              <a:buClr>
                <a:schemeClr val="accent2">
                  <a:lumMod val="50000"/>
                </a:schemeClr>
              </a:buClr>
              <a:buFont typeface="Arial" pitchFamily="34" charset="0"/>
              <a:buChar char="•"/>
            </a:pPr>
            <a:r>
              <a:rPr lang="en-AU" sz="2900" dirty="0" smtClean="0"/>
              <a:t>“God”</a:t>
            </a:r>
          </a:p>
          <a:p>
            <a:pPr marL="93663" indent="349250"/>
            <a:r>
              <a:rPr lang="en-AU" dirty="0" smtClean="0"/>
              <a:t>Results in a lack of self-care and limit setting</a:t>
            </a:r>
          </a:p>
          <a:p>
            <a:pPr marL="93663" lvl="3" indent="349250">
              <a:buClr>
                <a:schemeClr val="accent1"/>
              </a:buClr>
              <a:buNone/>
            </a:pPr>
            <a:endParaRPr lang="en-AU" sz="29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512" y="609600"/>
            <a:ext cx="8766048" cy="914400"/>
          </a:xfrm>
        </p:spPr>
        <p:txBody>
          <a:bodyPr>
            <a:normAutofit fontScale="90000"/>
          </a:bodyPr>
          <a:lstStyle/>
          <a:p>
            <a:r>
              <a:rPr lang="en-AU" dirty="0" smtClean="0">
                <a:solidFill>
                  <a:srgbClr val="FFC000"/>
                </a:solidFill>
              </a:rPr>
              <a:t>The variety of tasks and skill-set required</a:t>
            </a:r>
            <a:br>
              <a:rPr lang="en-AU" dirty="0" smtClean="0">
                <a:solidFill>
                  <a:srgbClr val="FFC000"/>
                </a:solidFill>
              </a:rPr>
            </a:br>
            <a:endParaRPr lang="en-AU" dirty="0">
              <a:solidFill>
                <a:srgbClr val="FFC000"/>
              </a:solidFill>
            </a:endParaRPr>
          </a:p>
        </p:txBody>
      </p:sp>
      <p:sp>
        <p:nvSpPr>
          <p:cNvPr id="3" name="Content Placeholder 2"/>
          <p:cNvSpPr>
            <a:spLocks noGrp="1"/>
          </p:cNvSpPr>
          <p:nvPr>
            <p:ph sz="quarter" idx="1"/>
          </p:nvPr>
        </p:nvSpPr>
        <p:spPr>
          <a:xfrm>
            <a:off x="381000" y="1412776"/>
            <a:ext cx="8799512" cy="5429200"/>
          </a:xfrm>
        </p:spPr>
        <p:txBody>
          <a:bodyPr>
            <a:normAutofit/>
          </a:bodyPr>
          <a:lstStyle/>
          <a:p>
            <a:pPr>
              <a:lnSpc>
                <a:spcPct val="120000"/>
              </a:lnSpc>
            </a:pPr>
            <a:r>
              <a:rPr lang="en-US" i="1" dirty="0"/>
              <a:t>Educator - </a:t>
            </a:r>
            <a:r>
              <a:rPr lang="en-US" sz="2600" dirty="0"/>
              <a:t>training, instructing and leading study groups</a:t>
            </a:r>
            <a:endParaRPr lang="en-AU" sz="2600" dirty="0"/>
          </a:p>
          <a:p>
            <a:pPr>
              <a:lnSpc>
                <a:spcPct val="120000"/>
              </a:lnSpc>
            </a:pPr>
            <a:r>
              <a:rPr lang="en-US" i="1" dirty="0"/>
              <a:t>Social reformer </a:t>
            </a:r>
            <a:r>
              <a:rPr lang="en-US" dirty="0"/>
              <a:t>– </a:t>
            </a:r>
            <a:r>
              <a:rPr lang="en-US" sz="2600" dirty="0"/>
              <a:t>engaging injustice and inequality</a:t>
            </a:r>
            <a:endParaRPr lang="en-AU" sz="2600" dirty="0"/>
          </a:p>
          <a:p>
            <a:pPr>
              <a:lnSpc>
                <a:spcPct val="120000"/>
              </a:lnSpc>
            </a:pPr>
            <a:r>
              <a:rPr lang="en-US" i="1" dirty="0" smtClean="0"/>
              <a:t>Evangelist </a:t>
            </a:r>
            <a:r>
              <a:rPr lang="en-US" sz="2600" i="1" dirty="0" smtClean="0"/>
              <a:t>- </a:t>
            </a:r>
            <a:r>
              <a:rPr lang="en-US" sz="2600" dirty="0" smtClean="0"/>
              <a:t>converting others to faith</a:t>
            </a:r>
            <a:endParaRPr lang="en-AU" sz="2600" dirty="0" smtClean="0"/>
          </a:p>
          <a:p>
            <a:pPr>
              <a:lnSpc>
                <a:spcPct val="120000"/>
              </a:lnSpc>
            </a:pPr>
            <a:r>
              <a:rPr lang="en-US" i="1" dirty="0" err="1"/>
              <a:t>Organiser</a:t>
            </a:r>
            <a:r>
              <a:rPr lang="en-US" i="1" dirty="0"/>
              <a:t> and visionary - </a:t>
            </a:r>
            <a:r>
              <a:rPr lang="en-US" sz="2600" dirty="0" err="1"/>
              <a:t>organising</a:t>
            </a:r>
            <a:r>
              <a:rPr lang="en-US" sz="2600" dirty="0"/>
              <a:t> and supervising the work of others</a:t>
            </a:r>
            <a:endParaRPr lang="en-AU" sz="2600" dirty="0"/>
          </a:p>
          <a:p>
            <a:pPr>
              <a:lnSpc>
                <a:spcPct val="120000"/>
              </a:lnSpc>
            </a:pPr>
            <a:r>
              <a:rPr lang="en-US" i="1" dirty="0"/>
              <a:t>Pastor </a:t>
            </a:r>
            <a:r>
              <a:rPr lang="en-US" sz="2600" i="1" dirty="0"/>
              <a:t>– </a:t>
            </a:r>
            <a:r>
              <a:rPr lang="en-US" sz="2600" dirty="0"/>
              <a:t>visiting and counselling</a:t>
            </a:r>
            <a:endParaRPr lang="en-AU" sz="2600" dirty="0"/>
          </a:p>
          <a:p>
            <a:pPr>
              <a:lnSpc>
                <a:spcPct val="120000"/>
              </a:lnSpc>
            </a:pPr>
            <a:r>
              <a:rPr lang="en-US" i="1" dirty="0"/>
              <a:t>Preacher - </a:t>
            </a:r>
            <a:r>
              <a:rPr lang="en-US" sz="2600" dirty="0"/>
              <a:t>delivering sermons, expounding the Word</a:t>
            </a:r>
          </a:p>
          <a:p>
            <a:pPr>
              <a:lnSpc>
                <a:spcPct val="120000"/>
              </a:lnSpc>
            </a:pPr>
            <a:r>
              <a:rPr lang="en-US" i="1" dirty="0" smtClean="0"/>
              <a:t>Scholar - </a:t>
            </a:r>
            <a:r>
              <a:rPr lang="en-US" sz="2600" dirty="0" smtClean="0"/>
              <a:t>reading, studying, teaching and writing</a:t>
            </a:r>
            <a:endParaRPr lang="en-AU" sz="2600" dirty="0" smtClean="0"/>
          </a:p>
        </p:txBody>
      </p:sp>
    </p:spTree>
    <p:extLst>
      <p:ext uri="{BB962C8B-B14F-4D97-AF65-F5344CB8AC3E}">
        <p14:creationId xmlns:p14="http://schemas.microsoft.com/office/powerpoint/2010/main" val="1240617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7" y="228600"/>
            <a:ext cx="8531352" cy="990600"/>
          </a:xfrm>
        </p:spPr>
        <p:txBody>
          <a:bodyPr>
            <a:noAutofit/>
          </a:bodyPr>
          <a:lstStyle/>
          <a:p>
            <a:r>
              <a:rPr lang="en-AU" sz="3700" dirty="0" smtClean="0">
                <a:solidFill>
                  <a:srgbClr val="FFC000"/>
                </a:solidFill>
              </a:rPr>
              <a:t>Interpersonal Conflict and values mismatches</a:t>
            </a:r>
            <a:endParaRPr lang="en-AU" sz="3700" dirty="0">
              <a:solidFill>
                <a:srgbClr val="FFC000"/>
              </a:solidFill>
            </a:endParaRPr>
          </a:p>
        </p:txBody>
      </p:sp>
      <p:sp>
        <p:nvSpPr>
          <p:cNvPr id="3" name="Content Placeholder 2"/>
          <p:cNvSpPr>
            <a:spLocks noGrp="1"/>
          </p:cNvSpPr>
          <p:nvPr>
            <p:ph sz="quarter" idx="1"/>
          </p:nvPr>
        </p:nvSpPr>
        <p:spPr/>
        <p:txBody>
          <a:bodyPr/>
          <a:lstStyle/>
          <a:p>
            <a:r>
              <a:rPr lang="en-AU" dirty="0" smtClean="0"/>
              <a:t>Conflicts with and between team members</a:t>
            </a:r>
          </a:p>
          <a:p>
            <a:r>
              <a:rPr lang="en-AU" dirty="0" smtClean="0"/>
              <a:t>Conflicts in values and emphases in ministry</a:t>
            </a:r>
            <a:endParaRPr lang="en-AU" dirty="0"/>
          </a:p>
        </p:txBody>
      </p:sp>
      <p:pic>
        <p:nvPicPr>
          <p:cNvPr id="20482" name="Picture 2" descr="http://futurefood.files.wordpress.com/2010/09/mh900302943.jpg?w=240&amp;h=166"/>
          <p:cNvPicPr>
            <a:picLocks noChangeAspect="1" noChangeArrowheads="1"/>
          </p:cNvPicPr>
          <p:nvPr/>
        </p:nvPicPr>
        <p:blipFill>
          <a:blip r:embed="rId2" cstate="print"/>
          <a:srcRect/>
          <a:stretch>
            <a:fillRect/>
          </a:stretch>
        </p:blipFill>
        <p:spPr bwMode="auto">
          <a:xfrm>
            <a:off x="2362200" y="3354705"/>
            <a:ext cx="3581400" cy="2477135"/>
          </a:xfrm>
          <a:prstGeom prst="rect">
            <a:avLst/>
          </a:prstGeom>
          <a:noFill/>
        </p:spPr>
      </p:pic>
    </p:spTree>
    <p:extLst>
      <p:ext uri="{BB962C8B-B14F-4D97-AF65-F5344CB8AC3E}">
        <p14:creationId xmlns:p14="http://schemas.microsoft.com/office/powerpoint/2010/main" val="18185489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Isolation</a:t>
            </a:r>
            <a:endParaRPr lang="en-US" dirty="0"/>
          </a:p>
        </p:txBody>
      </p:sp>
      <p:sp>
        <p:nvSpPr>
          <p:cNvPr id="4" name="Content Placeholder 2"/>
          <p:cNvSpPr txBox="1">
            <a:spLocks/>
          </p:cNvSpPr>
          <p:nvPr/>
        </p:nvSpPr>
        <p:spPr>
          <a:xfrm>
            <a:off x="533400" y="5422752"/>
            <a:ext cx="8610600" cy="1462632"/>
          </a:xfrm>
          <a:prstGeom prst="rect">
            <a:avLst/>
          </a:prstGeom>
        </p:spPr>
        <p:txBody>
          <a:bodyPr vert="horz" lIns="54864" tIns="91440"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r>
              <a:rPr lang="en-GB" sz="2800" dirty="0"/>
              <a:t>Constriction of relationships </a:t>
            </a:r>
            <a:r>
              <a:rPr lang="en-GB" sz="2800" dirty="0" smtClean="0"/>
              <a:t>to ministry/ </a:t>
            </a:r>
            <a:r>
              <a:rPr lang="en-GB" sz="2800" dirty="0"/>
              <a:t>always being in the </a:t>
            </a:r>
            <a:r>
              <a:rPr lang="en-GB" sz="2800" dirty="0" smtClean="0"/>
              <a:t>ministry role.</a:t>
            </a:r>
            <a:endParaRPr lang="en-AU" sz="2600" dirty="0"/>
          </a:p>
        </p:txBody>
      </p:sp>
      <p:pic>
        <p:nvPicPr>
          <p:cNvPr id="1026" name="Picture 2" descr="http://i.telegraph.co.uk/multimedia/archive/02983/lonely-young-man_2983900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628800"/>
            <a:ext cx="5905500" cy="3686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6270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C000"/>
                </a:solidFill>
              </a:rPr>
              <a:t>Changes in Society</a:t>
            </a:r>
            <a:endParaRPr lang="en-AU" dirty="0">
              <a:solidFill>
                <a:srgbClr val="FFC000"/>
              </a:solidFill>
            </a:endParaRPr>
          </a:p>
        </p:txBody>
      </p:sp>
      <p:sp>
        <p:nvSpPr>
          <p:cNvPr id="3" name="Content Placeholder 2"/>
          <p:cNvSpPr>
            <a:spLocks noGrp="1"/>
          </p:cNvSpPr>
          <p:nvPr>
            <p:ph sz="quarter" idx="1"/>
          </p:nvPr>
        </p:nvSpPr>
        <p:spPr>
          <a:xfrm>
            <a:off x="0" y="5410200"/>
            <a:ext cx="9144000" cy="2133600"/>
          </a:xfrm>
        </p:spPr>
        <p:txBody>
          <a:bodyPr>
            <a:normAutofit/>
          </a:bodyPr>
          <a:lstStyle/>
          <a:p>
            <a:r>
              <a:rPr lang="en-AU" sz="2600" dirty="0" smtClean="0"/>
              <a:t>Changes in society meaning that the role that one has been trained for may not fit the requirements, desires and needs of the community with and in which one seeks to minister.</a:t>
            </a:r>
            <a:endParaRPr lang="en-AU" sz="2600" dirty="0"/>
          </a:p>
        </p:txBody>
      </p:sp>
      <p:pic>
        <p:nvPicPr>
          <p:cNvPr id="22530" name="Picture 2" descr="http://upload.wikimedia.org/wikipedia/en/thumb/2/28/AustralianReligiousAffiliation.svg/500px-AustralianReligiousAffiliation.svg.png"/>
          <p:cNvPicPr>
            <a:picLocks noChangeAspect="1" noChangeArrowheads="1"/>
          </p:cNvPicPr>
          <p:nvPr/>
        </p:nvPicPr>
        <p:blipFill>
          <a:blip r:embed="rId2" cstate="print"/>
          <a:srcRect/>
          <a:stretch>
            <a:fillRect/>
          </a:stretch>
        </p:blipFill>
        <p:spPr bwMode="auto">
          <a:xfrm>
            <a:off x="762000" y="1447800"/>
            <a:ext cx="7353300" cy="3933064"/>
          </a:xfrm>
          <a:prstGeom prst="rect">
            <a:avLst/>
          </a:prstGeom>
          <a:noFill/>
        </p:spPr>
      </p:pic>
    </p:spTree>
    <p:extLst>
      <p:ext uri="{BB962C8B-B14F-4D97-AF65-F5344CB8AC3E}">
        <p14:creationId xmlns:p14="http://schemas.microsoft.com/office/powerpoint/2010/main" val="1086628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531352" cy="990600"/>
          </a:xfrm>
        </p:spPr>
        <p:txBody>
          <a:bodyPr>
            <a:noAutofit/>
          </a:bodyPr>
          <a:lstStyle/>
          <a:p>
            <a:r>
              <a:rPr lang="en-AU" sz="3800" dirty="0" smtClean="0">
                <a:solidFill>
                  <a:srgbClr val="FFC000"/>
                </a:solidFill>
              </a:rPr>
              <a:t>Financial Demands and effort-reward imbalance</a:t>
            </a:r>
            <a:endParaRPr lang="en-AU" sz="3800" dirty="0">
              <a:solidFill>
                <a:srgbClr val="FFC000"/>
              </a:solidFill>
            </a:endParaRPr>
          </a:p>
        </p:txBody>
      </p:sp>
      <p:sp>
        <p:nvSpPr>
          <p:cNvPr id="3" name="Content Placeholder 2"/>
          <p:cNvSpPr>
            <a:spLocks noGrp="1"/>
          </p:cNvSpPr>
          <p:nvPr>
            <p:ph sz="quarter" idx="1"/>
          </p:nvPr>
        </p:nvSpPr>
        <p:spPr>
          <a:xfrm>
            <a:off x="152400" y="2286000"/>
            <a:ext cx="4568952" cy="4495800"/>
          </a:xfrm>
        </p:spPr>
        <p:txBody>
          <a:bodyPr/>
          <a:lstStyle/>
          <a:p>
            <a:r>
              <a:rPr lang="en-AU" dirty="0" smtClean="0"/>
              <a:t>The results of various studies have shown that insufficient reward</a:t>
            </a:r>
            <a:r>
              <a:rPr lang="en-AU" b="1" dirty="0" smtClean="0"/>
              <a:t> </a:t>
            </a:r>
            <a:r>
              <a:rPr lang="en-AU" dirty="0" smtClean="0"/>
              <a:t>(whether financial, institutional, or social) increases people's vulnerability to burnout</a:t>
            </a:r>
            <a:endParaRPr lang="en-AU" dirty="0"/>
          </a:p>
        </p:txBody>
      </p:sp>
      <p:pic>
        <p:nvPicPr>
          <p:cNvPr id="5" name="Picture 2" descr="http://www.organiclifestylemagazine.com/images/issue-4/acid-alkaline.jpg"/>
          <p:cNvPicPr>
            <a:picLocks noChangeAspect="1" noChangeArrowheads="1"/>
          </p:cNvPicPr>
          <p:nvPr/>
        </p:nvPicPr>
        <p:blipFill>
          <a:blip r:embed="rId2" cstate="print"/>
          <a:srcRect/>
          <a:stretch>
            <a:fillRect/>
          </a:stretch>
        </p:blipFill>
        <p:spPr bwMode="auto">
          <a:xfrm>
            <a:off x="4800600" y="1752600"/>
            <a:ext cx="4087441" cy="3682379"/>
          </a:xfrm>
          <a:prstGeom prst="rect">
            <a:avLst/>
          </a:prstGeom>
          <a:noFill/>
        </p:spPr>
      </p:pic>
    </p:spTree>
    <p:extLst>
      <p:ext uri="{BB962C8B-B14F-4D97-AF65-F5344CB8AC3E}">
        <p14:creationId xmlns:p14="http://schemas.microsoft.com/office/powerpoint/2010/main" val="22365161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Fairness</a:t>
            </a:r>
            <a:endParaRPr lang="en-AU" dirty="0"/>
          </a:p>
        </p:txBody>
      </p:sp>
      <p:pic>
        <p:nvPicPr>
          <p:cNvPr id="4" name="Picture 4" descr="http://thesituationist.files.wordpress.com/2011/07/slice-of-pie.jpg"/>
          <p:cNvPicPr>
            <a:picLocks noChangeAspect="1" noChangeArrowheads="1"/>
          </p:cNvPicPr>
          <p:nvPr/>
        </p:nvPicPr>
        <p:blipFill>
          <a:blip r:embed="rId3" cstate="print"/>
          <a:srcRect/>
          <a:stretch>
            <a:fillRect/>
          </a:stretch>
        </p:blipFill>
        <p:spPr bwMode="auto">
          <a:xfrm>
            <a:off x="457200" y="2133600"/>
            <a:ext cx="4104456" cy="3766747"/>
          </a:xfrm>
          <a:prstGeom prst="rect">
            <a:avLst/>
          </a:prstGeom>
          <a:noFill/>
        </p:spPr>
      </p:pic>
      <p:sp>
        <p:nvSpPr>
          <p:cNvPr id="5" name="TextBox 4"/>
          <p:cNvSpPr txBox="1"/>
          <p:nvPr/>
        </p:nvSpPr>
        <p:spPr>
          <a:xfrm>
            <a:off x="4800600" y="2286000"/>
            <a:ext cx="3886200" cy="2554545"/>
          </a:xfrm>
          <a:prstGeom prst="rect">
            <a:avLst/>
          </a:prstGeom>
          <a:noFill/>
        </p:spPr>
        <p:txBody>
          <a:bodyPr wrap="square" rtlCol="0">
            <a:spAutoFit/>
          </a:bodyPr>
          <a:lstStyle/>
          <a:p>
            <a:pPr marL="360363" indent="-360363">
              <a:buClr>
                <a:srgbClr val="FFC000"/>
              </a:buClr>
              <a:buSzPct val="80000"/>
              <a:buFont typeface="Wingdings" pitchFamily="2" charset="2"/>
              <a:buChar char="§"/>
            </a:pPr>
            <a:r>
              <a:rPr lang="en-AU" sz="3200" dirty="0" smtClean="0"/>
              <a:t>Decisions at work are perceived as being unfair and inequitable</a:t>
            </a:r>
          </a:p>
          <a:p>
            <a:pPr marL="360363" indent="-360363">
              <a:buClr>
                <a:srgbClr val="FFC000"/>
              </a:buClr>
              <a:buSzPct val="80000"/>
            </a:pPr>
            <a:endParaRPr lang="en-AU" sz="3200" dirty="0"/>
          </a:p>
        </p:txBody>
      </p:sp>
    </p:spTree>
    <p:extLst>
      <p:ext uri="{BB962C8B-B14F-4D97-AF65-F5344CB8AC3E}">
        <p14:creationId xmlns:p14="http://schemas.microsoft.com/office/powerpoint/2010/main" val="1428938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job demands do you face?</a:t>
            </a:r>
            <a:endParaRPr lang="en-AU" dirty="0"/>
          </a:p>
        </p:txBody>
      </p:sp>
      <p:sp>
        <p:nvSpPr>
          <p:cNvPr id="4" name="Oval 31"/>
          <p:cNvSpPr>
            <a:spLocks noChangeArrowheads="1"/>
          </p:cNvSpPr>
          <p:nvPr/>
        </p:nvSpPr>
        <p:spPr bwMode="auto">
          <a:xfrm>
            <a:off x="5853714" y="2179430"/>
            <a:ext cx="2053878" cy="124957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r>
              <a:rPr lang="en-AU" dirty="0" smtClean="0"/>
              <a:t>0</a:t>
            </a:r>
            <a:endParaRPr lang="en-AU" dirty="0"/>
          </a:p>
        </p:txBody>
      </p:sp>
      <p:sp>
        <p:nvSpPr>
          <p:cNvPr id="5" name="Oval 19"/>
          <p:cNvSpPr>
            <a:spLocks noChangeArrowheads="1"/>
          </p:cNvSpPr>
          <p:nvPr/>
        </p:nvSpPr>
        <p:spPr bwMode="auto">
          <a:xfrm>
            <a:off x="3545234" y="1905000"/>
            <a:ext cx="1901478" cy="1684545"/>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Text Box 21"/>
          <p:cNvSpPr txBox="1">
            <a:spLocks noChangeArrowheads="1"/>
          </p:cNvSpPr>
          <p:nvPr/>
        </p:nvSpPr>
        <p:spPr bwMode="auto">
          <a:xfrm>
            <a:off x="6105426" y="2417554"/>
            <a:ext cx="1590773"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cs typeface="Arial" pitchFamily="34" charset="0"/>
              </a:rPr>
              <a:t>Negative work Performance Indicators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7" name="AutoShape 23"/>
          <p:cNvCxnSpPr>
            <a:cxnSpLocks noChangeShapeType="1"/>
          </p:cNvCxnSpPr>
          <p:nvPr/>
        </p:nvCxnSpPr>
        <p:spPr bwMode="auto">
          <a:xfrm>
            <a:off x="3237259" y="2732334"/>
            <a:ext cx="287138" cy="1588"/>
          </a:xfrm>
          <a:prstGeom prst="straightConnector1">
            <a:avLst/>
          </a:prstGeom>
          <a:noFill/>
          <a:ln w="19050">
            <a:solidFill>
              <a:schemeClr val="tx1"/>
            </a:solidFill>
            <a:round/>
            <a:headEnd/>
            <a:tailEnd type="triangle" w="med" len="med"/>
          </a:ln>
        </p:spPr>
      </p:cxnSp>
      <p:sp>
        <p:nvSpPr>
          <p:cNvPr id="8" name="Text Box 29"/>
          <p:cNvSpPr txBox="1">
            <a:spLocks noChangeArrowheads="1"/>
          </p:cNvSpPr>
          <p:nvPr/>
        </p:nvSpPr>
        <p:spPr bwMode="auto">
          <a:xfrm>
            <a:off x="3819426" y="2035626"/>
            <a:ext cx="1514573" cy="126274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cs typeface="Arial" pitchFamily="34" charset="0"/>
              </a:rPr>
              <a:t>Burnout</a:t>
            </a:r>
          </a:p>
          <a:p>
            <a:pPr marL="0" marR="0" lvl="0" indent="0" defTabSz="914400" rtl="0" eaLnBrk="1" fontAlgn="base" latinLnBrk="0" hangingPunct="1">
              <a:lnSpc>
                <a:spcPct val="100000"/>
              </a:lnSpc>
              <a:spcBef>
                <a:spcPct val="0"/>
              </a:spcBef>
              <a:spcAft>
                <a:spcPts val="1000"/>
              </a:spcAft>
              <a:buClrTx/>
              <a:buSzTx/>
              <a:buFontTx/>
              <a:buNone/>
              <a:tabLst/>
            </a:pPr>
            <a:r>
              <a:rPr lang="en-AU" sz="1400" dirty="0" smtClean="0">
                <a:latin typeface="Calibri" pitchFamily="34" charset="0"/>
                <a:cs typeface="Arial" pitchFamily="34" charset="0"/>
              </a:rPr>
              <a:t>- Exhaustion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Cynicism</a:t>
            </a:r>
            <a:r>
              <a:rPr lang="en-AU" sz="1400" dirty="0" smtClean="0">
                <a:latin typeface="Calibri" pitchFamily="34" charset="0"/>
                <a:cs typeface="Arial" pitchFamily="34" charset="0"/>
              </a:rPr>
              <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Low personal accomplishment</a:t>
            </a:r>
            <a:endParaRPr lang="en-US" sz="1400" dirty="0" smtClean="0">
              <a:latin typeface="Calibri" pitchFamily="34" charset="0"/>
              <a:cs typeface="Arial" pitchFamily="34" charset="0"/>
            </a:endParaRPr>
          </a:p>
        </p:txBody>
      </p:sp>
      <p:cxnSp>
        <p:nvCxnSpPr>
          <p:cNvPr id="9" name="AutoShape 23"/>
          <p:cNvCxnSpPr>
            <a:cxnSpLocks noChangeShapeType="1"/>
          </p:cNvCxnSpPr>
          <p:nvPr/>
        </p:nvCxnSpPr>
        <p:spPr bwMode="auto">
          <a:xfrm>
            <a:off x="5447059" y="2732334"/>
            <a:ext cx="287138" cy="1588"/>
          </a:xfrm>
          <a:prstGeom prst="straightConnector1">
            <a:avLst/>
          </a:prstGeom>
          <a:noFill/>
          <a:ln w="19050">
            <a:solidFill>
              <a:schemeClr val="tx1"/>
            </a:solidFill>
            <a:round/>
            <a:headEnd/>
            <a:tailEnd type="triangle" w="med" len="med"/>
          </a:ln>
        </p:spPr>
      </p:cxnSp>
      <p:sp>
        <p:nvSpPr>
          <p:cNvPr id="10" name="Rectangle 8"/>
          <p:cNvSpPr>
            <a:spLocks noChangeArrowheads="1"/>
          </p:cNvSpPr>
          <p:nvPr/>
        </p:nvSpPr>
        <p:spPr bwMode="auto">
          <a:xfrm>
            <a:off x="1066800" y="1933281"/>
            <a:ext cx="2175667" cy="1621857"/>
          </a:xfrm>
          <a:prstGeom prst="rect">
            <a:avLst/>
          </a:prstGeom>
          <a:solidFill>
            <a:schemeClr val="accent3">
              <a:lumMod val="50000"/>
              <a:alpha val="54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1" name="Oval 2"/>
          <p:cNvSpPr>
            <a:spLocks noChangeArrowheads="1"/>
          </p:cNvSpPr>
          <p:nvPr/>
        </p:nvSpPr>
        <p:spPr bwMode="auto">
          <a:xfrm>
            <a:off x="1154046" y="2391696"/>
            <a:ext cx="2046354" cy="654571"/>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Text Box 3"/>
          <p:cNvSpPr txBox="1">
            <a:spLocks noChangeArrowheads="1"/>
          </p:cNvSpPr>
          <p:nvPr/>
        </p:nvSpPr>
        <p:spPr bwMode="auto">
          <a:xfrm>
            <a:off x="1433052" y="2449417"/>
            <a:ext cx="1555685" cy="32446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cs typeface="Arial" pitchFamily="34" charset="0"/>
              </a:rPr>
              <a:t>Ministry-Job Demands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1843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What are some of the </a:t>
            </a:r>
            <a:r>
              <a:rPr kumimoji="0" lang="en-AU"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job demands</a:t>
            </a:r>
            <a:r>
              <a:rPr kumimoji="0" lang="en-A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you consider significant in your role?  </a:t>
            </a:r>
            <a:endParaRPr kumimoji="0" lang="en-AU"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Which job demands would you consider challenges?</a:t>
            </a:r>
            <a:endParaRPr kumimoji="0" lang="en-AU"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Which job demands would you consider hindrances?</a:t>
            </a: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
        <p:nvSpPr>
          <p:cNvPr id="184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A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What are some of the </a:t>
            </a:r>
            <a:r>
              <a:rPr kumimoji="0" lang="en-AU" sz="1100" b="1" i="0" u="none" strike="noStrike" cap="none" normalizeH="0" baseline="0" smtClean="0">
                <a:ln>
                  <a:noFill/>
                </a:ln>
                <a:solidFill>
                  <a:schemeClr val="tx1"/>
                </a:solidFill>
                <a:effectLst/>
                <a:latin typeface="Calibri" pitchFamily="34" charset="0"/>
                <a:ea typeface="Calibri" pitchFamily="34" charset="0"/>
                <a:cs typeface="Times New Roman" pitchFamily="18" charset="0"/>
              </a:rPr>
              <a:t>job demands</a:t>
            </a:r>
            <a:r>
              <a:rPr kumimoji="0" lang="en-A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you consider significant in your role?  </a:t>
            </a:r>
            <a:endParaRPr kumimoji="0" lang="en-AU"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Which job demands would you consider challenges?</a:t>
            </a:r>
            <a:endParaRPr kumimoji="0" lang="en-AU" sz="600" b="0" i="0" u="none" strike="noStrike" cap="none" normalizeH="0" baseline="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AU"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Which job demands would you consider hindrances?</a:t>
            </a:r>
            <a:endParaRPr kumimoji="0" lang="en-AU"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TextBox 14"/>
          <p:cNvSpPr txBox="1"/>
          <p:nvPr/>
        </p:nvSpPr>
        <p:spPr>
          <a:xfrm>
            <a:off x="381000" y="4038600"/>
            <a:ext cx="8458200" cy="2739211"/>
          </a:xfrm>
          <a:prstGeom prst="rect">
            <a:avLst/>
          </a:prstGeom>
          <a:noFill/>
        </p:spPr>
        <p:txBody>
          <a:bodyPr wrap="square" rtlCol="0">
            <a:spAutoFit/>
          </a:bodyPr>
          <a:lstStyle/>
          <a:p>
            <a:r>
              <a:rPr lang="en-AU" sz="2400" dirty="0" smtClean="0"/>
              <a:t>What are some of the </a:t>
            </a:r>
            <a:r>
              <a:rPr lang="en-AU" sz="2400" b="1" dirty="0" smtClean="0"/>
              <a:t>ministry-job demands</a:t>
            </a:r>
            <a:r>
              <a:rPr lang="en-AU" sz="2400" dirty="0" smtClean="0"/>
              <a:t> you consider significant in your role?  </a:t>
            </a:r>
          </a:p>
          <a:p>
            <a:r>
              <a:rPr lang="en-AU" sz="2400" dirty="0" smtClean="0"/>
              <a:t> </a:t>
            </a:r>
          </a:p>
          <a:p>
            <a:r>
              <a:rPr lang="en-AU" sz="2400" dirty="0" smtClean="0"/>
              <a:t>Which ministry- job demands would you consider </a:t>
            </a:r>
            <a:r>
              <a:rPr lang="en-AU" sz="2400" b="1" dirty="0" smtClean="0"/>
              <a:t>challenges</a:t>
            </a:r>
            <a:r>
              <a:rPr lang="en-AU" sz="2400" dirty="0" smtClean="0"/>
              <a:t>?</a:t>
            </a:r>
          </a:p>
          <a:p>
            <a:r>
              <a:rPr lang="en-AU" sz="2400" dirty="0" smtClean="0"/>
              <a:t> </a:t>
            </a:r>
          </a:p>
          <a:p>
            <a:r>
              <a:rPr lang="en-AU" sz="2400" dirty="0" smtClean="0"/>
              <a:t>Which ministry-job demands would you consider </a:t>
            </a:r>
            <a:r>
              <a:rPr lang="en-AU" sz="2400" b="1" dirty="0" smtClean="0"/>
              <a:t>hindrances</a:t>
            </a:r>
            <a:r>
              <a:rPr lang="en-AU" sz="2400" dirty="0" smtClean="0"/>
              <a:t>?</a:t>
            </a:r>
          </a:p>
          <a:p>
            <a:endParaRPr lang="en-AU"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Job and Personal Resources and the Motivational Process</a:t>
            </a:r>
            <a:endParaRPr lang="en-AU" dirty="0"/>
          </a:p>
        </p:txBody>
      </p:sp>
      <p:sp>
        <p:nvSpPr>
          <p:cNvPr id="4" name="TextBox 3"/>
          <p:cNvSpPr txBox="1"/>
          <p:nvPr/>
        </p:nvSpPr>
        <p:spPr>
          <a:xfrm>
            <a:off x="838200" y="1663005"/>
            <a:ext cx="2900504" cy="1384995"/>
          </a:xfrm>
          <a:prstGeom prst="rect">
            <a:avLst/>
          </a:prstGeom>
          <a:noFill/>
          <a:ln>
            <a:noFill/>
          </a:ln>
        </p:spPr>
        <p:txBody>
          <a:bodyPr wrap="square" rtlCol="0">
            <a:spAutoFit/>
          </a:bodyPr>
          <a:lstStyle/>
          <a:p>
            <a:pPr>
              <a:buFont typeface="Arial" pitchFamily="34" charset="0"/>
              <a:buChar char="•"/>
            </a:pPr>
            <a:r>
              <a:rPr lang="en-AU" sz="1400" dirty="0" smtClean="0">
                <a:latin typeface="Calibri" pitchFamily="34" charset="0"/>
              </a:rPr>
              <a:t>Autonomy in role</a:t>
            </a:r>
          </a:p>
          <a:p>
            <a:pPr>
              <a:buFont typeface="Arial" pitchFamily="34" charset="0"/>
              <a:buChar char="•"/>
            </a:pPr>
            <a:r>
              <a:rPr lang="en-AU" sz="1400" dirty="0" smtClean="0">
                <a:latin typeface="Calibri" pitchFamily="34" charset="0"/>
              </a:rPr>
              <a:t>Performance feedback</a:t>
            </a:r>
          </a:p>
          <a:p>
            <a:pPr>
              <a:buFont typeface="Arial" pitchFamily="34" charset="0"/>
              <a:buChar char="•"/>
            </a:pPr>
            <a:r>
              <a:rPr lang="en-AU" sz="1400" dirty="0" smtClean="0">
                <a:latin typeface="Calibri" pitchFamily="34" charset="0"/>
              </a:rPr>
              <a:t>Supervisory coaching</a:t>
            </a:r>
          </a:p>
          <a:p>
            <a:pPr>
              <a:buFont typeface="Arial" pitchFamily="34" charset="0"/>
              <a:buChar char="•"/>
            </a:pPr>
            <a:r>
              <a:rPr lang="en-AU" sz="1400" dirty="0" smtClean="0">
                <a:latin typeface="Calibri" pitchFamily="34" charset="0"/>
              </a:rPr>
              <a:t>Peer support</a:t>
            </a:r>
          </a:p>
          <a:p>
            <a:pPr>
              <a:buFont typeface="Arial" pitchFamily="34" charset="0"/>
              <a:buChar char="•"/>
            </a:pPr>
            <a:r>
              <a:rPr lang="en-AU" sz="1400" dirty="0" smtClean="0">
                <a:latin typeface="Calibri" pitchFamily="34" charset="0"/>
              </a:rPr>
              <a:t>Development opportunities</a:t>
            </a:r>
          </a:p>
          <a:p>
            <a:pPr>
              <a:buFont typeface="Arial" pitchFamily="34" charset="0"/>
              <a:buChar char="•"/>
            </a:pPr>
            <a:r>
              <a:rPr lang="en-AU" sz="1400" dirty="0" smtClean="0">
                <a:latin typeface="Calibri" pitchFamily="34" charset="0"/>
              </a:rPr>
              <a:t>Value fit with the role and team</a:t>
            </a:r>
            <a:endParaRPr lang="en-AU" sz="1400" dirty="0">
              <a:latin typeface="Calibri" pitchFamily="34" charset="0"/>
            </a:endParaRPr>
          </a:p>
        </p:txBody>
      </p:sp>
      <p:sp>
        <p:nvSpPr>
          <p:cNvPr id="6" name="Text Box 3"/>
          <p:cNvSpPr txBox="1">
            <a:spLocks noChangeArrowheads="1"/>
          </p:cNvSpPr>
          <p:nvPr/>
        </p:nvSpPr>
        <p:spPr bwMode="auto">
          <a:xfrm>
            <a:off x="533400" y="3124200"/>
            <a:ext cx="7543800" cy="2286000"/>
          </a:xfrm>
          <a:prstGeom prst="rect">
            <a:avLst/>
          </a:prstGeom>
          <a:gradFill>
            <a:gsLst>
              <a:gs pos="100000">
                <a:srgbClr val="0070C0"/>
              </a:gs>
              <a:gs pos="0">
                <a:schemeClr val="accent1">
                  <a:tint val="44500"/>
                  <a:satMod val="160000"/>
                </a:schemeClr>
              </a:gs>
              <a:gs pos="100000">
                <a:schemeClr val="accent1">
                  <a:tint val="23500"/>
                  <a:satMod val="160000"/>
                </a:schemeClr>
              </a:gs>
            </a:gsLst>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Motivational process</a:t>
            </a:r>
            <a:endParaRPr kumimoji="0" lang="en-US" b="0" i="0" u="none" strike="noStrike" cap="none" normalizeH="0" baseline="0" dirty="0" smtClean="0">
              <a:ln>
                <a:noFill/>
              </a:ln>
              <a:solidFill>
                <a:schemeClr val="tx1"/>
              </a:solidFill>
              <a:effectLst/>
              <a:latin typeface="Arial" pitchFamily="34" charset="0"/>
            </a:endParaRPr>
          </a:p>
        </p:txBody>
      </p:sp>
      <p:sp>
        <p:nvSpPr>
          <p:cNvPr id="7" name="Oval 30"/>
          <p:cNvSpPr>
            <a:spLocks noChangeArrowheads="1"/>
          </p:cNvSpPr>
          <p:nvPr/>
        </p:nvSpPr>
        <p:spPr bwMode="auto">
          <a:xfrm>
            <a:off x="3371670" y="3483739"/>
            <a:ext cx="2038529" cy="1316861"/>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Oval 32"/>
          <p:cNvSpPr>
            <a:spLocks noChangeArrowheads="1"/>
          </p:cNvSpPr>
          <p:nvPr/>
        </p:nvSpPr>
        <p:spPr bwMode="auto">
          <a:xfrm>
            <a:off x="5955119" y="3653159"/>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Rectangle 8"/>
          <p:cNvSpPr>
            <a:spLocks noChangeArrowheads="1"/>
          </p:cNvSpPr>
          <p:nvPr/>
        </p:nvSpPr>
        <p:spPr bwMode="auto">
          <a:xfrm>
            <a:off x="757682" y="3200400"/>
            <a:ext cx="1996821" cy="1828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 name="Oval 4"/>
          <p:cNvSpPr>
            <a:spLocks noChangeArrowheads="1"/>
          </p:cNvSpPr>
          <p:nvPr/>
        </p:nvSpPr>
        <p:spPr bwMode="auto">
          <a:xfrm>
            <a:off x="825500" y="3309937"/>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Text Box 5"/>
          <p:cNvSpPr txBox="1">
            <a:spLocks noChangeArrowheads="1"/>
          </p:cNvSpPr>
          <p:nvPr/>
        </p:nvSpPr>
        <p:spPr bwMode="auto">
          <a:xfrm>
            <a:off x="990600" y="3363684"/>
            <a:ext cx="1524000" cy="38346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20"/>
          <p:cNvSpPr txBox="1">
            <a:spLocks noChangeArrowheads="1"/>
          </p:cNvSpPr>
          <p:nvPr/>
        </p:nvSpPr>
        <p:spPr bwMode="auto">
          <a:xfrm>
            <a:off x="3738156" y="3567195"/>
            <a:ext cx="1333047" cy="1189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p>
          <a:p>
            <a:pPr marL="0" marR="0" lvl="0" indent="0" defTabSz="914400" rtl="0" eaLnBrk="1" fontAlgn="base" latinLnBrk="0" hangingPunct="1">
              <a:lnSpc>
                <a:spcPct val="100000"/>
              </a:lnSpc>
              <a:spcBef>
                <a:spcPct val="0"/>
              </a:spcBef>
              <a:spcAft>
                <a:spcPts val="1000"/>
              </a:spcAft>
              <a:buClrTx/>
              <a:buSzTx/>
              <a:buFontTx/>
              <a:buChar char="-"/>
              <a:tabLst/>
            </a:pPr>
            <a:r>
              <a:rPr lang="en-AU" sz="1400" dirty="0" smtClean="0">
                <a:latin typeface="Calibri" pitchFamily="34" charset="0"/>
                <a:cs typeface="Arial" pitchFamily="34" charset="0"/>
              </a:rPr>
              <a:t> Vigour</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Dedication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Absorption</a:t>
            </a:r>
            <a:endParaRPr lang="en-AU" sz="1400" dirty="0" smtClean="0">
              <a:latin typeface="Calibri" pitchFamily="34" charset="0"/>
              <a:cs typeface="Arial" pitchFamily="34" charset="0"/>
            </a:endParaRPr>
          </a:p>
        </p:txBody>
      </p:sp>
      <p:sp>
        <p:nvSpPr>
          <p:cNvPr id="13" name="Text Box 22"/>
          <p:cNvSpPr txBox="1">
            <a:spLocks noChangeArrowheads="1"/>
          </p:cNvSpPr>
          <p:nvPr/>
        </p:nvSpPr>
        <p:spPr bwMode="auto">
          <a:xfrm>
            <a:off x="6252489" y="3804733"/>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AutoShape 24"/>
          <p:cNvCxnSpPr>
            <a:cxnSpLocks noChangeShapeType="1"/>
          </p:cNvCxnSpPr>
          <p:nvPr/>
        </p:nvCxnSpPr>
        <p:spPr bwMode="auto">
          <a:xfrm flipV="1">
            <a:off x="2807643" y="4142170"/>
            <a:ext cx="524838" cy="5308"/>
          </a:xfrm>
          <a:prstGeom prst="straightConnector1">
            <a:avLst/>
          </a:prstGeom>
          <a:noFill/>
          <a:ln w="19050">
            <a:solidFill>
              <a:schemeClr val="tx1"/>
            </a:solidFill>
            <a:round/>
            <a:headEnd/>
            <a:tailEnd type="triangle" w="med" len="med"/>
          </a:ln>
        </p:spPr>
      </p:cxnSp>
      <p:cxnSp>
        <p:nvCxnSpPr>
          <p:cNvPr id="15" name="AutoShape 26"/>
          <p:cNvCxnSpPr>
            <a:cxnSpLocks noChangeShapeType="1"/>
          </p:cNvCxnSpPr>
          <p:nvPr/>
        </p:nvCxnSpPr>
        <p:spPr bwMode="auto">
          <a:xfrm flipV="1">
            <a:off x="5449388" y="4138335"/>
            <a:ext cx="457201" cy="3835"/>
          </a:xfrm>
          <a:prstGeom prst="straightConnector1">
            <a:avLst/>
          </a:prstGeom>
          <a:noFill/>
          <a:ln w="19050">
            <a:solidFill>
              <a:schemeClr val="tx1"/>
            </a:solidFill>
            <a:round/>
            <a:headEnd/>
            <a:tailEnd type="triangle" w="med" len="med"/>
          </a:ln>
        </p:spPr>
      </p:cxnSp>
      <p:sp>
        <p:nvSpPr>
          <p:cNvPr id="16" name="Oval 4"/>
          <p:cNvSpPr>
            <a:spLocks noChangeArrowheads="1"/>
          </p:cNvSpPr>
          <p:nvPr/>
        </p:nvSpPr>
        <p:spPr bwMode="auto">
          <a:xfrm>
            <a:off x="838200" y="4368800"/>
            <a:ext cx="1876624" cy="5842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cxnSp>
        <p:nvCxnSpPr>
          <p:cNvPr id="18" name="Straight Arrow Connector 17"/>
          <p:cNvCxnSpPr/>
          <p:nvPr/>
        </p:nvCxnSpPr>
        <p:spPr>
          <a:xfrm rot="5400000" flipH="1" flipV="1">
            <a:off x="1295400" y="41148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752600" y="41148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 name="Picture 2" descr="http://www.artesanias-minerales.com/wp-content/uploads/2015/06/vitamin.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779" t="2869" r="-1"/>
          <a:stretch/>
        </p:blipFill>
        <p:spPr bwMode="auto">
          <a:xfrm>
            <a:off x="3404677" y="1609368"/>
            <a:ext cx="5246953" cy="529661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19342" y="3925431"/>
            <a:ext cx="2952328" cy="2246769"/>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just"/>
            <a:r>
              <a:rPr lang="en-US" sz="2800" dirty="0" smtClean="0"/>
              <a:t>Need to be the right “type” and quantity to match the specific work demands faced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Job and Personal Resources and the Motivational Process</a:t>
            </a:r>
            <a:endParaRPr lang="en-AU" dirty="0"/>
          </a:p>
        </p:txBody>
      </p:sp>
      <p:sp>
        <p:nvSpPr>
          <p:cNvPr id="4" name="TextBox 3"/>
          <p:cNvSpPr txBox="1"/>
          <p:nvPr/>
        </p:nvSpPr>
        <p:spPr>
          <a:xfrm>
            <a:off x="838200" y="1663005"/>
            <a:ext cx="2900504" cy="1384995"/>
          </a:xfrm>
          <a:prstGeom prst="rect">
            <a:avLst/>
          </a:prstGeom>
          <a:noFill/>
          <a:ln>
            <a:noFill/>
          </a:ln>
        </p:spPr>
        <p:txBody>
          <a:bodyPr wrap="square" rtlCol="0">
            <a:spAutoFit/>
          </a:bodyPr>
          <a:lstStyle/>
          <a:p>
            <a:pPr>
              <a:buFont typeface="Arial" pitchFamily="34" charset="0"/>
              <a:buChar char="•"/>
            </a:pPr>
            <a:r>
              <a:rPr lang="en-AU" sz="1400" dirty="0" smtClean="0">
                <a:latin typeface="Calibri" pitchFamily="34" charset="0"/>
              </a:rPr>
              <a:t>Autonomy in role</a:t>
            </a:r>
          </a:p>
          <a:p>
            <a:pPr>
              <a:buFont typeface="Arial" pitchFamily="34" charset="0"/>
              <a:buChar char="•"/>
            </a:pPr>
            <a:r>
              <a:rPr lang="en-AU" sz="1400" dirty="0" smtClean="0">
                <a:latin typeface="Calibri" pitchFamily="34" charset="0"/>
              </a:rPr>
              <a:t>Performance feedback</a:t>
            </a:r>
          </a:p>
          <a:p>
            <a:pPr>
              <a:buFont typeface="Arial" pitchFamily="34" charset="0"/>
              <a:buChar char="•"/>
            </a:pPr>
            <a:r>
              <a:rPr lang="en-AU" sz="1400" dirty="0" smtClean="0">
                <a:latin typeface="Calibri" pitchFamily="34" charset="0"/>
              </a:rPr>
              <a:t>Supervisory coaching</a:t>
            </a:r>
          </a:p>
          <a:p>
            <a:pPr>
              <a:buFont typeface="Arial" pitchFamily="34" charset="0"/>
              <a:buChar char="•"/>
            </a:pPr>
            <a:r>
              <a:rPr lang="en-AU" sz="1400" dirty="0" smtClean="0">
                <a:latin typeface="Calibri" pitchFamily="34" charset="0"/>
              </a:rPr>
              <a:t>Peer support</a:t>
            </a:r>
          </a:p>
          <a:p>
            <a:pPr>
              <a:buFont typeface="Arial" pitchFamily="34" charset="0"/>
              <a:buChar char="•"/>
            </a:pPr>
            <a:r>
              <a:rPr lang="en-AU" sz="1400" dirty="0" smtClean="0">
                <a:latin typeface="Calibri" pitchFamily="34" charset="0"/>
              </a:rPr>
              <a:t>Development opportunities</a:t>
            </a:r>
          </a:p>
          <a:p>
            <a:pPr>
              <a:buFont typeface="Arial" pitchFamily="34" charset="0"/>
              <a:buChar char="•"/>
            </a:pPr>
            <a:r>
              <a:rPr lang="en-AU" sz="1400" dirty="0" smtClean="0">
                <a:latin typeface="Calibri" pitchFamily="34" charset="0"/>
              </a:rPr>
              <a:t>Value fit with the role and team</a:t>
            </a:r>
            <a:endParaRPr lang="en-AU" sz="1400" dirty="0">
              <a:latin typeface="Calibri" pitchFamily="34" charset="0"/>
            </a:endParaRPr>
          </a:p>
        </p:txBody>
      </p:sp>
      <p:sp>
        <p:nvSpPr>
          <p:cNvPr id="5" name="TextBox 4"/>
          <p:cNvSpPr txBox="1"/>
          <p:nvPr/>
        </p:nvSpPr>
        <p:spPr>
          <a:xfrm>
            <a:off x="914400" y="5486400"/>
            <a:ext cx="2057400" cy="1384995"/>
          </a:xfrm>
          <a:prstGeom prst="rect">
            <a:avLst/>
          </a:prstGeom>
          <a:noFill/>
          <a:ln>
            <a:noFill/>
          </a:ln>
        </p:spPr>
        <p:txBody>
          <a:bodyPr wrap="square" rtlCol="0">
            <a:spAutoFit/>
          </a:bodyPr>
          <a:lstStyle/>
          <a:p>
            <a:pPr>
              <a:buFont typeface="Arial" pitchFamily="34" charset="0"/>
              <a:buChar char="•"/>
            </a:pPr>
            <a:r>
              <a:rPr lang="en-AU" sz="1400" dirty="0" smtClean="0">
                <a:latin typeface="Calibri" pitchFamily="34" charset="0"/>
              </a:rPr>
              <a:t> Coping (effective!) style</a:t>
            </a:r>
          </a:p>
          <a:p>
            <a:pPr>
              <a:buFont typeface="Arial" pitchFamily="34" charset="0"/>
              <a:buChar char="•"/>
            </a:pPr>
            <a:r>
              <a:rPr lang="en-AU" sz="1400" dirty="0" smtClean="0">
                <a:latin typeface="Calibri" pitchFamily="34" charset="0"/>
              </a:rPr>
              <a:t> Self-efficacy</a:t>
            </a:r>
          </a:p>
          <a:p>
            <a:pPr>
              <a:buFont typeface="Arial" pitchFamily="34" charset="0"/>
              <a:buChar char="•"/>
            </a:pPr>
            <a:r>
              <a:rPr lang="en-AU" sz="1400" dirty="0" smtClean="0">
                <a:latin typeface="Calibri" pitchFamily="34" charset="0"/>
              </a:rPr>
              <a:t> Optimism</a:t>
            </a:r>
          </a:p>
          <a:p>
            <a:pPr>
              <a:buFont typeface="Arial" pitchFamily="34" charset="0"/>
              <a:buChar char="•"/>
            </a:pPr>
            <a:r>
              <a:rPr lang="en-AU" sz="1400" dirty="0" smtClean="0">
                <a:latin typeface="Calibri" pitchFamily="34" charset="0"/>
              </a:rPr>
              <a:t> Extraversion</a:t>
            </a:r>
          </a:p>
          <a:p>
            <a:pPr>
              <a:buFont typeface="Arial" pitchFamily="34" charset="0"/>
              <a:buChar char="•"/>
            </a:pPr>
            <a:r>
              <a:rPr lang="en-AU" sz="1400" dirty="0" smtClean="0">
                <a:latin typeface="Calibri" pitchFamily="34" charset="0"/>
              </a:rPr>
              <a:t> Conscientiousness</a:t>
            </a:r>
          </a:p>
          <a:p>
            <a:endParaRPr lang="en-AU" sz="1400" dirty="0">
              <a:latin typeface="Calibri" pitchFamily="34" charset="0"/>
            </a:endParaRPr>
          </a:p>
        </p:txBody>
      </p:sp>
      <p:sp>
        <p:nvSpPr>
          <p:cNvPr id="6" name="Text Box 3"/>
          <p:cNvSpPr txBox="1">
            <a:spLocks noChangeArrowheads="1"/>
          </p:cNvSpPr>
          <p:nvPr/>
        </p:nvSpPr>
        <p:spPr bwMode="auto">
          <a:xfrm>
            <a:off x="533400" y="3124200"/>
            <a:ext cx="7543800" cy="2286000"/>
          </a:xfrm>
          <a:prstGeom prst="rect">
            <a:avLst/>
          </a:prstGeom>
          <a:gradFill>
            <a:gsLst>
              <a:gs pos="100000">
                <a:srgbClr val="0070C0"/>
              </a:gs>
              <a:gs pos="0">
                <a:schemeClr val="accent1">
                  <a:tint val="44500"/>
                  <a:satMod val="160000"/>
                </a:schemeClr>
              </a:gs>
              <a:gs pos="100000">
                <a:schemeClr val="accent1">
                  <a:tint val="23500"/>
                  <a:satMod val="160000"/>
                </a:schemeClr>
              </a:gs>
            </a:gsLst>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Motivational process</a:t>
            </a:r>
            <a:endParaRPr kumimoji="0" lang="en-US" b="0" i="0" u="none" strike="noStrike" cap="none" normalizeH="0" baseline="0" dirty="0" smtClean="0">
              <a:ln>
                <a:noFill/>
              </a:ln>
              <a:solidFill>
                <a:schemeClr val="tx1"/>
              </a:solidFill>
              <a:effectLst/>
              <a:latin typeface="Arial" pitchFamily="34" charset="0"/>
            </a:endParaRPr>
          </a:p>
        </p:txBody>
      </p:sp>
      <p:sp>
        <p:nvSpPr>
          <p:cNvPr id="7" name="Oval 30"/>
          <p:cNvSpPr>
            <a:spLocks noChangeArrowheads="1"/>
          </p:cNvSpPr>
          <p:nvPr/>
        </p:nvSpPr>
        <p:spPr bwMode="auto">
          <a:xfrm>
            <a:off x="3371670" y="3483739"/>
            <a:ext cx="2038529" cy="1316861"/>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Oval 32"/>
          <p:cNvSpPr>
            <a:spLocks noChangeArrowheads="1"/>
          </p:cNvSpPr>
          <p:nvPr/>
        </p:nvSpPr>
        <p:spPr bwMode="auto">
          <a:xfrm>
            <a:off x="5955119" y="3653159"/>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Rectangle 8"/>
          <p:cNvSpPr>
            <a:spLocks noChangeArrowheads="1"/>
          </p:cNvSpPr>
          <p:nvPr/>
        </p:nvSpPr>
        <p:spPr bwMode="auto">
          <a:xfrm>
            <a:off x="757682" y="3200400"/>
            <a:ext cx="1996821" cy="1828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 name="Oval 4"/>
          <p:cNvSpPr>
            <a:spLocks noChangeArrowheads="1"/>
          </p:cNvSpPr>
          <p:nvPr/>
        </p:nvSpPr>
        <p:spPr bwMode="auto">
          <a:xfrm>
            <a:off x="825500" y="3309937"/>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Text Box 5"/>
          <p:cNvSpPr txBox="1">
            <a:spLocks noChangeArrowheads="1"/>
          </p:cNvSpPr>
          <p:nvPr/>
        </p:nvSpPr>
        <p:spPr bwMode="auto">
          <a:xfrm>
            <a:off x="990600" y="3363684"/>
            <a:ext cx="1524000" cy="38346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20"/>
          <p:cNvSpPr txBox="1">
            <a:spLocks noChangeArrowheads="1"/>
          </p:cNvSpPr>
          <p:nvPr/>
        </p:nvSpPr>
        <p:spPr bwMode="auto">
          <a:xfrm>
            <a:off x="3738156" y="3567195"/>
            <a:ext cx="1333047" cy="1189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p>
          <a:p>
            <a:pPr marL="0" marR="0" lvl="0" indent="0" defTabSz="914400" rtl="0" eaLnBrk="1" fontAlgn="base" latinLnBrk="0" hangingPunct="1">
              <a:lnSpc>
                <a:spcPct val="100000"/>
              </a:lnSpc>
              <a:spcBef>
                <a:spcPct val="0"/>
              </a:spcBef>
              <a:spcAft>
                <a:spcPts val="1000"/>
              </a:spcAft>
              <a:buClrTx/>
              <a:buSzTx/>
              <a:buFontTx/>
              <a:buChar char="-"/>
              <a:tabLst/>
            </a:pPr>
            <a:r>
              <a:rPr lang="en-AU" sz="1400" dirty="0" smtClean="0">
                <a:latin typeface="Calibri" pitchFamily="34" charset="0"/>
                <a:cs typeface="Arial" pitchFamily="34" charset="0"/>
              </a:rPr>
              <a:t> Vigour</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Dedication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Absorption</a:t>
            </a:r>
            <a:endParaRPr lang="en-AU" sz="1400" dirty="0" smtClean="0">
              <a:latin typeface="Calibri" pitchFamily="34" charset="0"/>
              <a:cs typeface="Arial" pitchFamily="34" charset="0"/>
            </a:endParaRPr>
          </a:p>
        </p:txBody>
      </p:sp>
      <p:sp>
        <p:nvSpPr>
          <p:cNvPr id="13" name="Text Box 22"/>
          <p:cNvSpPr txBox="1">
            <a:spLocks noChangeArrowheads="1"/>
          </p:cNvSpPr>
          <p:nvPr/>
        </p:nvSpPr>
        <p:spPr bwMode="auto">
          <a:xfrm>
            <a:off x="6252489" y="3804733"/>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AutoShape 24"/>
          <p:cNvCxnSpPr>
            <a:cxnSpLocks noChangeShapeType="1"/>
          </p:cNvCxnSpPr>
          <p:nvPr/>
        </p:nvCxnSpPr>
        <p:spPr bwMode="auto">
          <a:xfrm flipV="1">
            <a:off x="2807643" y="4142170"/>
            <a:ext cx="524838" cy="5308"/>
          </a:xfrm>
          <a:prstGeom prst="straightConnector1">
            <a:avLst/>
          </a:prstGeom>
          <a:noFill/>
          <a:ln w="19050">
            <a:solidFill>
              <a:schemeClr val="tx1"/>
            </a:solidFill>
            <a:round/>
            <a:headEnd/>
            <a:tailEnd type="triangle" w="med" len="med"/>
          </a:ln>
        </p:spPr>
      </p:cxnSp>
      <p:cxnSp>
        <p:nvCxnSpPr>
          <p:cNvPr id="15" name="AutoShape 26"/>
          <p:cNvCxnSpPr>
            <a:cxnSpLocks noChangeShapeType="1"/>
          </p:cNvCxnSpPr>
          <p:nvPr/>
        </p:nvCxnSpPr>
        <p:spPr bwMode="auto">
          <a:xfrm flipV="1">
            <a:off x="5449388" y="4138335"/>
            <a:ext cx="457201" cy="3835"/>
          </a:xfrm>
          <a:prstGeom prst="straightConnector1">
            <a:avLst/>
          </a:prstGeom>
          <a:noFill/>
          <a:ln w="19050">
            <a:solidFill>
              <a:schemeClr val="tx1"/>
            </a:solidFill>
            <a:round/>
            <a:headEnd/>
            <a:tailEnd type="triangle" w="med" len="med"/>
          </a:ln>
        </p:spPr>
      </p:cxnSp>
      <p:sp>
        <p:nvSpPr>
          <p:cNvPr id="16" name="Oval 4"/>
          <p:cNvSpPr>
            <a:spLocks noChangeArrowheads="1"/>
          </p:cNvSpPr>
          <p:nvPr/>
        </p:nvSpPr>
        <p:spPr bwMode="auto">
          <a:xfrm>
            <a:off x="838200" y="4368800"/>
            <a:ext cx="1876624" cy="5842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Text Box 5"/>
          <p:cNvSpPr txBox="1">
            <a:spLocks noChangeArrowheads="1"/>
          </p:cNvSpPr>
          <p:nvPr/>
        </p:nvSpPr>
        <p:spPr bwMode="auto">
          <a:xfrm>
            <a:off x="1132522" y="4393474"/>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Personal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a:xfrm rot="5400000" flipH="1" flipV="1">
            <a:off x="1295400" y="41148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752600" y="41148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095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Goals</a:t>
            </a:r>
            <a:endParaRPr lang="en-US" dirty="0"/>
          </a:p>
        </p:txBody>
      </p:sp>
      <p:sp>
        <p:nvSpPr>
          <p:cNvPr id="3" name="Content Placeholder 2"/>
          <p:cNvSpPr>
            <a:spLocks noGrp="1"/>
          </p:cNvSpPr>
          <p:nvPr>
            <p:ph idx="1"/>
          </p:nvPr>
        </p:nvSpPr>
        <p:spPr>
          <a:xfrm>
            <a:off x="381000" y="1600200"/>
            <a:ext cx="8385048" cy="5486400"/>
          </a:xfrm>
        </p:spPr>
        <p:txBody>
          <a:bodyPr>
            <a:normAutofit/>
          </a:bodyPr>
          <a:lstStyle/>
          <a:p>
            <a:pPr lvl="0">
              <a:spcAft>
                <a:spcPts val="1800"/>
              </a:spcAft>
            </a:pPr>
            <a:r>
              <a:rPr lang="en-AU" sz="2400" dirty="0"/>
              <a:t>What are the processes that lead to experiences of Burnout and Engagement at work?</a:t>
            </a:r>
            <a:endParaRPr lang="en-US" sz="2400" dirty="0"/>
          </a:p>
          <a:p>
            <a:pPr lvl="0">
              <a:spcAft>
                <a:spcPts val="1800"/>
              </a:spcAft>
            </a:pPr>
            <a:r>
              <a:rPr lang="en-AU" sz="2400" dirty="0"/>
              <a:t>Discuss the mix of demands you experience in your work context.</a:t>
            </a:r>
            <a:endParaRPr lang="en-US" sz="2400" dirty="0"/>
          </a:p>
          <a:p>
            <a:pPr lvl="0">
              <a:spcAft>
                <a:spcPts val="1800"/>
              </a:spcAft>
            </a:pPr>
            <a:r>
              <a:rPr lang="en-AU" sz="2400" dirty="0"/>
              <a:t>Consider the work characteristics and personal attributes that may act as </a:t>
            </a:r>
            <a:r>
              <a:rPr lang="en-AU" sz="2400" dirty="0" smtClean="0"/>
              <a:t>motivational resources.</a:t>
            </a:r>
            <a:endParaRPr lang="en-US" sz="2400" dirty="0"/>
          </a:p>
          <a:p>
            <a:pPr lvl="0">
              <a:spcAft>
                <a:spcPts val="1800"/>
              </a:spcAft>
            </a:pPr>
            <a:r>
              <a:rPr lang="en-AU" sz="2400" dirty="0"/>
              <a:t>Identify behaviours that manage felt stress from demands, promote increased engagement at work, and prevent or intervene where burnout emerges</a:t>
            </a:r>
            <a:r>
              <a:rPr lang="en-AU" sz="2400" dirty="0" smtClean="0"/>
              <a:t>.  </a:t>
            </a:r>
            <a:endParaRPr 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Job and Personal Resources and the Motivational Process</a:t>
            </a:r>
            <a:endParaRPr lang="en-AU" dirty="0"/>
          </a:p>
        </p:txBody>
      </p:sp>
      <p:sp>
        <p:nvSpPr>
          <p:cNvPr id="5" name="TextBox 4"/>
          <p:cNvSpPr txBox="1"/>
          <p:nvPr/>
        </p:nvSpPr>
        <p:spPr>
          <a:xfrm>
            <a:off x="762000" y="5410200"/>
            <a:ext cx="5867400" cy="1569660"/>
          </a:xfrm>
          <a:prstGeom prst="rect">
            <a:avLst/>
          </a:prstGeom>
          <a:noFill/>
          <a:ln>
            <a:noFill/>
          </a:ln>
        </p:spPr>
        <p:txBody>
          <a:bodyPr wrap="square" rtlCol="0">
            <a:spAutoFit/>
          </a:bodyPr>
          <a:lstStyle/>
          <a:p>
            <a:pPr>
              <a:buFont typeface="Arial" pitchFamily="34" charset="0"/>
              <a:buChar char="•"/>
            </a:pPr>
            <a:r>
              <a:rPr lang="en-AU" sz="2400" dirty="0" smtClean="0">
                <a:latin typeface="Calibri" pitchFamily="34" charset="0"/>
              </a:rPr>
              <a:t>Secure Attachment to God</a:t>
            </a:r>
          </a:p>
          <a:p>
            <a:pPr>
              <a:buFont typeface="Arial" pitchFamily="34" charset="0"/>
              <a:buChar char="•"/>
            </a:pPr>
            <a:r>
              <a:rPr lang="en-AU" sz="2400" dirty="0" smtClean="0">
                <a:latin typeface="Calibri" pitchFamily="34" charset="0"/>
              </a:rPr>
              <a:t>Collaborative religious Coping</a:t>
            </a:r>
          </a:p>
          <a:p>
            <a:pPr>
              <a:buFont typeface="Arial" pitchFamily="34" charset="0"/>
              <a:buChar char="•"/>
            </a:pPr>
            <a:r>
              <a:rPr lang="en-AU" sz="2400" dirty="0" smtClean="0">
                <a:latin typeface="Calibri" pitchFamily="34" charset="0"/>
              </a:rPr>
              <a:t>Sense of “Call”</a:t>
            </a:r>
          </a:p>
          <a:p>
            <a:endParaRPr lang="en-AU" sz="2400" dirty="0">
              <a:latin typeface="Calibri" pitchFamily="34" charset="0"/>
            </a:endParaRPr>
          </a:p>
        </p:txBody>
      </p:sp>
      <p:sp>
        <p:nvSpPr>
          <p:cNvPr id="6" name="Text Box 3"/>
          <p:cNvSpPr txBox="1">
            <a:spLocks noChangeArrowheads="1"/>
          </p:cNvSpPr>
          <p:nvPr/>
        </p:nvSpPr>
        <p:spPr bwMode="auto">
          <a:xfrm>
            <a:off x="533400" y="3124200"/>
            <a:ext cx="7543800" cy="2286000"/>
          </a:xfrm>
          <a:prstGeom prst="rect">
            <a:avLst/>
          </a:prstGeom>
          <a:gradFill>
            <a:gsLst>
              <a:gs pos="100000">
                <a:srgbClr val="0070C0"/>
              </a:gs>
              <a:gs pos="0">
                <a:schemeClr val="accent1">
                  <a:tint val="44500"/>
                  <a:satMod val="160000"/>
                </a:schemeClr>
              </a:gs>
              <a:gs pos="100000">
                <a:schemeClr val="accent1">
                  <a:tint val="23500"/>
                  <a:satMod val="160000"/>
                </a:schemeClr>
              </a:gs>
            </a:gsLst>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b="1" i="0" u="none" strike="noStrike" cap="none" normalizeH="0" baseline="0" dirty="0" smtClean="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Motivational process</a:t>
            </a:r>
            <a:endParaRPr kumimoji="0" lang="en-US" b="0" i="0" u="none" strike="noStrike" cap="none" normalizeH="0" baseline="0" dirty="0" smtClean="0">
              <a:ln>
                <a:noFill/>
              </a:ln>
              <a:solidFill>
                <a:schemeClr val="tx1"/>
              </a:solidFill>
              <a:effectLst/>
              <a:latin typeface="Arial" pitchFamily="34" charset="0"/>
            </a:endParaRPr>
          </a:p>
        </p:txBody>
      </p:sp>
      <p:sp>
        <p:nvSpPr>
          <p:cNvPr id="7" name="Oval 30"/>
          <p:cNvSpPr>
            <a:spLocks noChangeArrowheads="1"/>
          </p:cNvSpPr>
          <p:nvPr/>
        </p:nvSpPr>
        <p:spPr bwMode="auto">
          <a:xfrm>
            <a:off x="3371670" y="3483739"/>
            <a:ext cx="2038529" cy="1316861"/>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Oval 32"/>
          <p:cNvSpPr>
            <a:spLocks noChangeArrowheads="1"/>
          </p:cNvSpPr>
          <p:nvPr/>
        </p:nvSpPr>
        <p:spPr bwMode="auto">
          <a:xfrm>
            <a:off x="5955119" y="3653159"/>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Rectangle 8"/>
          <p:cNvSpPr>
            <a:spLocks noChangeArrowheads="1"/>
          </p:cNvSpPr>
          <p:nvPr/>
        </p:nvSpPr>
        <p:spPr bwMode="auto">
          <a:xfrm>
            <a:off x="757682" y="3200400"/>
            <a:ext cx="1996821" cy="1828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0" name="Oval 4"/>
          <p:cNvSpPr>
            <a:spLocks noChangeArrowheads="1"/>
          </p:cNvSpPr>
          <p:nvPr/>
        </p:nvSpPr>
        <p:spPr bwMode="auto">
          <a:xfrm>
            <a:off x="825500" y="3309937"/>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Text Box 20"/>
          <p:cNvSpPr txBox="1">
            <a:spLocks noChangeArrowheads="1"/>
          </p:cNvSpPr>
          <p:nvPr/>
        </p:nvSpPr>
        <p:spPr bwMode="auto">
          <a:xfrm>
            <a:off x="3738156" y="3567195"/>
            <a:ext cx="1333047" cy="1189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p>
          <a:p>
            <a:pPr marL="0" marR="0" lvl="0" indent="0" defTabSz="914400" rtl="0" eaLnBrk="1" fontAlgn="base" latinLnBrk="0" hangingPunct="1">
              <a:lnSpc>
                <a:spcPct val="100000"/>
              </a:lnSpc>
              <a:spcBef>
                <a:spcPct val="0"/>
              </a:spcBef>
              <a:spcAft>
                <a:spcPts val="1000"/>
              </a:spcAft>
              <a:buClrTx/>
              <a:buSzTx/>
              <a:buFontTx/>
              <a:buChar char="-"/>
              <a:tabLst/>
            </a:pPr>
            <a:r>
              <a:rPr lang="en-AU" sz="1400" dirty="0" smtClean="0">
                <a:latin typeface="Calibri" pitchFamily="34" charset="0"/>
                <a:cs typeface="Arial" pitchFamily="34" charset="0"/>
              </a:rPr>
              <a:t> Vigour</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Dedication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Absorption</a:t>
            </a:r>
            <a:endParaRPr lang="en-AU" sz="1400" dirty="0" smtClean="0">
              <a:latin typeface="Calibri" pitchFamily="34" charset="0"/>
              <a:cs typeface="Arial" pitchFamily="34" charset="0"/>
            </a:endParaRPr>
          </a:p>
        </p:txBody>
      </p:sp>
      <p:sp>
        <p:nvSpPr>
          <p:cNvPr id="13" name="Text Box 22"/>
          <p:cNvSpPr txBox="1">
            <a:spLocks noChangeArrowheads="1"/>
          </p:cNvSpPr>
          <p:nvPr/>
        </p:nvSpPr>
        <p:spPr bwMode="auto">
          <a:xfrm>
            <a:off x="6252489" y="3804733"/>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AutoShape 24"/>
          <p:cNvCxnSpPr>
            <a:cxnSpLocks noChangeShapeType="1"/>
          </p:cNvCxnSpPr>
          <p:nvPr/>
        </p:nvCxnSpPr>
        <p:spPr bwMode="auto">
          <a:xfrm flipV="1">
            <a:off x="2807643" y="4142170"/>
            <a:ext cx="524838" cy="5308"/>
          </a:xfrm>
          <a:prstGeom prst="straightConnector1">
            <a:avLst/>
          </a:prstGeom>
          <a:noFill/>
          <a:ln w="19050">
            <a:solidFill>
              <a:schemeClr val="tx1"/>
            </a:solidFill>
            <a:round/>
            <a:headEnd/>
            <a:tailEnd type="triangle" w="med" len="med"/>
          </a:ln>
        </p:spPr>
      </p:cxnSp>
      <p:cxnSp>
        <p:nvCxnSpPr>
          <p:cNvPr id="15" name="AutoShape 26"/>
          <p:cNvCxnSpPr>
            <a:cxnSpLocks noChangeShapeType="1"/>
          </p:cNvCxnSpPr>
          <p:nvPr/>
        </p:nvCxnSpPr>
        <p:spPr bwMode="auto">
          <a:xfrm flipV="1">
            <a:off x="5449388" y="4138335"/>
            <a:ext cx="457201" cy="3835"/>
          </a:xfrm>
          <a:prstGeom prst="straightConnector1">
            <a:avLst/>
          </a:prstGeom>
          <a:noFill/>
          <a:ln w="19050">
            <a:solidFill>
              <a:schemeClr val="tx1"/>
            </a:solidFill>
            <a:round/>
            <a:headEnd/>
            <a:tailEnd type="triangle" w="med" len="med"/>
          </a:ln>
        </p:spPr>
      </p:cxnSp>
      <p:sp>
        <p:nvSpPr>
          <p:cNvPr id="16" name="Oval 4"/>
          <p:cNvSpPr>
            <a:spLocks noChangeArrowheads="1"/>
          </p:cNvSpPr>
          <p:nvPr/>
        </p:nvSpPr>
        <p:spPr bwMode="auto">
          <a:xfrm>
            <a:off x="838200" y="4368800"/>
            <a:ext cx="1876624" cy="584200"/>
          </a:xfrm>
          <a:prstGeom prst="ellipse">
            <a:avLst/>
          </a:prstGeom>
          <a:solidFill>
            <a:srgbClr val="00B0F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Text Box 5"/>
          <p:cNvSpPr txBox="1">
            <a:spLocks noChangeArrowheads="1"/>
          </p:cNvSpPr>
          <p:nvPr/>
        </p:nvSpPr>
        <p:spPr bwMode="auto">
          <a:xfrm>
            <a:off x="1132522" y="4393474"/>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SPIRITUAL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8" name="Straight Arrow Connector 17"/>
          <p:cNvCxnSpPr/>
          <p:nvPr/>
        </p:nvCxnSpPr>
        <p:spPr>
          <a:xfrm rot="5400000" flipH="1" flipV="1">
            <a:off x="1295400" y="41148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1752600" y="41148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 Box 5"/>
          <p:cNvSpPr txBox="1">
            <a:spLocks noChangeArrowheads="1"/>
          </p:cNvSpPr>
          <p:nvPr/>
        </p:nvSpPr>
        <p:spPr bwMode="auto">
          <a:xfrm>
            <a:off x="990600" y="3363684"/>
            <a:ext cx="1524000" cy="38346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“Attachment” to God</a:t>
            </a: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3425449176"/>
              </p:ext>
            </p:extLst>
          </p:nvPr>
        </p:nvGraphicFramePr>
        <p:xfrm>
          <a:off x="1447800" y="2438402"/>
          <a:ext cx="7239001" cy="3809999"/>
        </p:xfrm>
        <a:graphic>
          <a:graphicData uri="http://schemas.openxmlformats.org/drawingml/2006/table">
            <a:tbl>
              <a:tblPr/>
              <a:tblGrid>
                <a:gridCol w="1990725"/>
                <a:gridCol w="452438"/>
                <a:gridCol w="2443163"/>
                <a:gridCol w="2352675"/>
              </a:tblGrid>
              <a:tr h="1004769">
                <a:tc>
                  <a:txBody>
                    <a:bodyPr/>
                    <a:lstStyle/>
                    <a:p>
                      <a:pPr>
                        <a:lnSpc>
                          <a:spcPct val="130000"/>
                        </a:lnSpc>
                        <a:spcBef>
                          <a:spcPts val="600"/>
                        </a:spcBef>
                        <a:spcAft>
                          <a:spcPts val="600"/>
                        </a:spcAft>
                      </a:pPr>
                      <a:endParaRPr lang="en-US" sz="2000" dirty="0">
                        <a:latin typeface="+mn-l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a:lnSpc>
                          <a:spcPct val="130000"/>
                        </a:lnSpc>
                        <a:spcBef>
                          <a:spcPts val="600"/>
                        </a:spcBef>
                        <a:spcAft>
                          <a:spcPts val="600"/>
                        </a:spcAft>
                      </a:pPr>
                      <a:endParaRPr lang="en-AU" sz="2000" dirty="0">
                        <a:latin typeface="+mn-lt"/>
                        <a:ea typeface="Calibri"/>
                        <a:cs typeface="Times New Roman"/>
                      </a:endParaRPr>
                    </a:p>
                  </a:txBody>
                  <a:tcPr marL="57681" marR="57681" marT="0" marB="0">
                    <a:lnL>
                      <a:noFill/>
                    </a:lnL>
                    <a:lnR>
                      <a:noFill/>
                    </a:lnR>
                    <a:lnT w="12700" cap="flat" cmpd="sng" algn="ctr">
                      <a:solidFill>
                        <a:srgbClr val="000000"/>
                      </a:solidFill>
                      <a:prstDash val="solid"/>
                      <a:round/>
                      <a:headEnd type="none" w="med" len="med"/>
                      <a:tailEnd type="none" w="med" len="med"/>
                    </a:lnT>
                    <a:lnB>
                      <a:noFill/>
                    </a:lnB>
                    <a:solidFill>
                      <a:srgbClr val="B8CCE4"/>
                    </a:solidFill>
                  </a:tcPr>
                </a:tc>
                <a:tc gridSpan="2">
                  <a:txBody>
                    <a:bodyPr/>
                    <a:lstStyle/>
                    <a:p>
                      <a:pPr algn="ctr">
                        <a:lnSpc>
                          <a:spcPct val="130000"/>
                        </a:lnSpc>
                        <a:spcBef>
                          <a:spcPts val="600"/>
                        </a:spcBef>
                        <a:spcAft>
                          <a:spcPts val="600"/>
                        </a:spcAft>
                      </a:pPr>
                      <a:r>
                        <a:rPr lang="en-US" sz="2000" b="1" dirty="0">
                          <a:latin typeface="+mn-lt"/>
                          <a:ea typeface="Calibri"/>
                          <a:cs typeface="Times New Roman"/>
                        </a:rPr>
                        <a:t>Model of Self: </a:t>
                      </a:r>
                      <a:br>
                        <a:rPr lang="en-US" sz="2000" b="1" dirty="0">
                          <a:latin typeface="+mn-lt"/>
                          <a:ea typeface="Calibri"/>
                          <a:cs typeface="Times New Roman"/>
                        </a:rPr>
                      </a:br>
                      <a:r>
                        <a:rPr lang="en-US" sz="2000" b="1" dirty="0">
                          <a:latin typeface="+mn-lt"/>
                          <a:ea typeface="Calibri"/>
                          <a:cs typeface="Times New Roman"/>
                        </a:rPr>
                        <a:t>Anxiety about Abandonment</a:t>
                      </a:r>
                      <a:endParaRPr lang="en-AU" sz="2000" dirty="0">
                        <a:latin typeface="+mn-lt"/>
                        <a:ea typeface="Calibri"/>
                        <a:cs typeface="Times New Roman"/>
                      </a:endParaRPr>
                    </a:p>
                  </a:txBody>
                  <a:tcPr marL="57681" marR="576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hMerge="1">
                  <a:txBody>
                    <a:bodyPr/>
                    <a:lstStyle/>
                    <a:p>
                      <a:endParaRPr lang="en-AU"/>
                    </a:p>
                  </a:txBody>
                  <a:tcPr/>
                </a:tc>
              </a:tr>
              <a:tr h="186518">
                <a:tc>
                  <a:txBody>
                    <a:bodyPr/>
                    <a:lstStyle/>
                    <a:p>
                      <a:pPr algn="ctr">
                        <a:lnSpc>
                          <a:spcPct val="50000"/>
                        </a:lnSpc>
                        <a:spcBef>
                          <a:spcPts val="1200"/>
                        </a:spcBef>
                        <a:spcAft>
                          <a:spcPts val="0"/>
                        </a:spcAft>
                      </a:pPr>
                      <a:endParaRPr lang="en-US" sz="2000">
                        <a:latin typeface="+mn-l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ctr">
                        <a:lnSpc>
                          <a:spcPct val="50000"/>
                        </a:lnSpc>
                        <a:spcBef>
                          <a:spcPts val="1200"/>
                        </a:spcBef>
                        <a:spcAft>
                          <a:spcPts val="0"/>
                        </a:spcAft>
                      </a:pPr>
                      <a:endParaRPr lang="en-AU" sz="2000">
                        <a:latin typeface="+mn-lt"/>
                        <a:ea typeface="Calibri"/>
                        <a:cs typeface="Times New Roman"/>
                      </a:endParaRPr>
                    </a:p>
                  </a:txBody>
                  <a:tcPr marL="57681" marR="57681" marT="0" marB="0">
                    <a:lnL>
                      <a:noFill/>
                    </a:lnL>
                    <a:lnR>
                      <a:noFill/>
                    </a:lnR>
                    <a:lnT>
                      <a:noFill/>
                    </a:lnT>
                    <a:lnB>
                      <a:noFill/>
                    </a:lnB>
                    <a:solidFill>
                      <a:srgbClr val="B8CCE4"/>
                    </a:solidFill>
                  </a:tcPr>
                </a:tc>
                <a:tc>
                  <a:txBody>
                    <a:bodyPr/>
                    <a:lstStyle/>
                    <a:p>
                      <a:pPr algn="ctr">
                        <a:lnSpc>
                          <a:spcPct val="50000"/>
                        </a:lnSpc>
                        <a:spcBef>
                          <a:spcPts val="1200"/>
                        </a:spcBef>
                        <a:spcAft>
                          <a:spcPts val="0"/>
                        </a:spcAft>
                      </a:pPr>
                      <a:r>
                        <a:rPr lang="en-US" sz="2000" b="1" dirty="0">
                          <a:latin typeface="+mn-lt"/>
                          <a:ea typeface="Calibri"/>
                          <a:cs typeface="Times New Roman"/>
                        </a:rPr>
                        <a:t>+</a:t>
                      </a:r>
                      <a:endParaRPr lang="en-AU" sz="2000" dirty="0">
                        <a:latin typeface="+mn-lt"/>
                        <a:ea typeface="Calibri"/>
                        <a:cs typeface="Times New Roman"/>
                      </a:endParaRPr>
                    </a:p>
                  </a:txBody>
                  <a:tcPr marL="57681" marR="57681" marT="0" marB="0">
                    <a:lnL>
                      <a:noFill/>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50000"/>
                        </a:lnSpc>
                        <a:spcBef>
                          <a:spcPts val="1200"/>
                        </a:spcBef>
                        <a:spcAft>
                          <a:spcPts val="0"/>
                        </a:spcAft>
                      </a:pPr>
                      <a:r>
                        <a:rPr lang="en-US" sz="2000" b="1" dirty="0">
                          <a:latin typeface="+mn-lt"/>
                          <a:ea typeface="Calibri"/>
                          <a:cs typeface="Times New Roman"/>
                        </a:rPr>
                        <a:t>-</a:t>
                      </a:r>
                      <a:endParaRPr lang="en-AU" sz="2000" dirty="0">
                        <a:latin typeface="+mn-lt"/>
                        <a:ea typeface="Calibri"/>
                        <a:cs typeface="Times New Roman"/>
                      </a:endParaRPr>
                    </a:p>
                  </a:txBody>
                  <a:tcPr marL="57681" marR="5768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r>
              <a:tr h="1309356">
                <a:tc rowSpan="2">
                  <a:txBody>
                    <a:bodyPr/>
                    <a:lstStyle/>
                    <a:p>
                      <a:pPr algn="ctr">
                        <a:lnSpc>
                          <a:spcPct val="130000"/>
                        </a:lnSpc>
                        <a:spcBef>
                          <a:spcPts val="600"/>
                        </a:spcBef>
                        <a:spcAft>
                          <a:spcPts val="600"/>
                        </a:spcAft>
                      </a:pPr>
                      <a:r>
                        <a:rPr lang="en-US" sz="2000" b="1" dirty="0" smtClean="0">
                          <a:latin typeface="+mn-lt"/>
                          <a:ea typeface="Calibri"/>
                          <a:cs typeface="Times New Roman"/>
                        </a:rPr>
                        <a:t>Model </a:t>
                      </a:r>
                      <a:r>
                        <a:rPr lang="en-US" sz="2000" b="1" dirty="0">
                          <a:latin typeface="+mn-lt"/>
                          <a:ea typeface="Calibri"/>
                          <a:cs typeface="Times New Roman"/>
                        </a:rPr>
                        <a:t>of Other: Avoidance of Intimacy</a:t>
                      </a:r>
                      <a:endParaRPr lang="en-AU" sz="2000" dirty="0">
                        <a:latin typeface="+mn-l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30000"/>
                        </a:lnSpc>
                        <a:spcBef>
                          <a:spcPts val="600"/>
                        </a:spcBef>
                        <a:spcAft>
                          <a:spcPts val="600"/>
                        </a:spcAft>
                      </a:pPr>
                      <a:endParaRPr lang="en-AU" sz="2000" dirty="0">
                        <a:latin typeface="+mn-lt"/>
                        <a:ea typeface="Calibri"/>
                        <a:cs typeface="Times New Roman"/>
                      </a:endParaRPr>
                    </a:p>
                    <a:p>
                      <a:pPr algn="r">
                        <a:lnSpc>
                          <a:spcPct val="130000"/>
                        </a:lnSpc>
                        <a:spcBef>
                          <a:spcPts val="600"/>
                        </a:spcBef>
                        <a:spcAft>
                          <a:spcPts val="600"/>
                        </a:spcAft>
                      </a:pPr>
                      <a:r>
                        <a:rPr lang="en-US" sz="2000" b="1" dirty="0">
                          <a:latin typeface="+mn-lt"/>
                          <a:ea typeface="Calibri"/>
                          <a:cs typeface="Times New Roman"/>
                        </a:rPr>
                        <a:t>+</a:t>
                      </a:r>
                      <a:endParaRPr lang="en-AU" sz="2000" dirty="0">
                        <a:latin typeface="+mn-lt"/>
                        <a:ea typeface="Calibri"/>
                        <a:cs typeface="Times New Roman"/>
                      </a:endParaRPr>
                    </a:p>
                  </a:txBody>
                  <a:tcPr marL="57681" marR="57681" marT="0" marB="0">
                    <a:lnL>
                      <a:noFill/>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nSpc>
                          <a:spcPct val="130000"/>
                        </a:lnSpc>
                        <a:spcBef>
                          <a:spcPts val="600"/>
                        </a:spcBef>
                        <a:spcAft>
                          <a:spcPts val="600"/>
                        </a:spcAft>
                      </a:pPr>
                      <a:r>
                        <a:rPr lang="en-US" sz="2000" dirty="0">
                          <a:latin typeface="+mn-lt"/>
                          <a:ea typeface="Calibri"/>
                          <a:cs typeface="Times New Roman"/>
                        </a:rPr>
                        <a:t>Secure </a:t>
                      </a:r>
                      <a:br>
                        <a:rPr lang="en-US" sz="2000" dirty="0">
                          <a:latin typeface="+mn-lt"/>
                          <a:ea typeface="Calibri"/>
                          <a:cs typeface="Times New Roman"/>
                        </a:rPr>
                      </a:br>
                      <a:r>
                        <a:rPr lang="en-US" sz="2000" i="1" dirty="0">
                          <a:latin typeface="+mn-lt"/>
                          <a:ea typeface="Calibri"/>
                          <a:cs typeface="Times New Roman"/>
                        </a:rPr>
                        <a:t>(Positive Other and Positive Self)</a:t>
                      </a:r>
                      <a:r>
                        <a:rPr lang="en-US" sz="2000" dirty="0">
                          <a:latin typeface="+mn-lt"/>
                          <a:ea typeface="Calibri"/>
                          <a:cs typeface="Times New Roman"/>
                        </a:rPr>
                        <a:t> </a:t>
                      </a:r>
                      <a:endParaRPr lang="en-AU" sz="2000" dirty="0">
                        <a:latin typeface="+mn-l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30000"/>
                        </a:lnSpc>
                        <a:spcBef>
                          <a:spcPts val="600"/>
                        </a:spcBef>
                        <a:spcAft>
                          <a:spcPts val="600"/>
                        </a:spcAft>
                      </a:pPr>
                      <a:r>
                        <a:rPr lang="en-US" sz="2000" dirty="0">
                          <a:latin typeface="+mn-lt"/>
                          <a:ea typeface="Calibri"/>
                          <a:cs typeface="Times New Roman"/>
                        </a:rPr>
                        <a:t>Preoccupied </a:t>
                      </a:r>
                      <a:r>
                        <a:rPr lang="en-US" sz="2000" dirty="0" smtClean="0">
                          <a:latin typeface="+mn-lt"/>
                          <a:ea typeface="Calibri"/>
                          <a:cs typeface="Times New Roman"/>
                        </a:rPr>
                        <a:t/>
                      </a:r>
                      <a:br>
                        <a:rPr lang="en-US" sz="2000" dirty="0" smtClean="0">
                          <a:latin typeface="+mn-lt"/>
                          <a:ea typeface="Calibri"/>
                          <a:cs typeface="Times New Roman"/>
                        </a:rPr>
                      </a:br>
                      <a:r>
                        <a:rPr lang="en-US" sz="2000" i="1" dirty="0" smtClean="0">
                          <a:latin typeface="+mn-lt"/>
                          <a:ea typeface="Calibri"/>
                          <a:cs typeface="Times New Roman"/>
                        </a:rPr>
                        <a:t>(</a:t>
                      </a:r>
                      <a:r>
                        <a:rPr lang="en-US" sz="2000" i="1" dirty="0">
                          <a:latin typeface="+mn-lt"/>
                          <a:ea typeface="Calibri"/>
                          <a:cs typeface="Times New Roman"/>
                        </a:rPr>
                        <a:t>Positive Other and Negative Self)</a:t>
                      </a:r>
                      <a:endParaRPr lang="en-AU" sz="2000" dirty="0">
                        <a:latin typeface="+mn-l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309356">
                <a:tc vMerge="1">
                  <a:txBody>
                    <a:bodyPr/>
                    <a:lstStyle/>
                    <a:p>
                      <a:endParaRPr lang="en-AU"/>
                    </a:p>
                  </a:txBody>
                  <a:tcPr/>
                </a:tc>
                <a:tc>
                  <a:txBody>
                    <a:bodyPr/>
                    <a:lstStyle/>
                    <a:p>
                      <a:pPr>
                        <a:lnSpc>
                          <a:spcPct val="130000"/>
                        </a:lnSpc>
                        <a:spcBef>
                          <a:spcPts val="600"/>
                        </a:spcBef>
                        <a:spcAft>
                          <a:spcPts val="600"/>
                        </a:spcAft>
                      </a:pPr>
                      <a:endParaRPr lang="en-AU" sz="2000">
                        <a:latin typeface="+mn-lt"/>
                        <a:ea typeface="Calibri"/>
                        <a:cs typeface="Times New Roman"/>
                      </a:endParaRPr>
                    </a:p>
                    <a:p>
                      <a:pPr algn="r">
                        <a:lnSpc>
                          <a:spcPct val="130000"/>
                        </a:lnSpc>
                        <a:spcBef>
                          <a:spcPts val="600"/>
                        </a:spcBef>
                        <a:spcAft>
                          <a:spcPts val="600"/>
                        </a:spcAft>
                      </a:pPr>
                      <a:r>
                        <a:rPr lang="en-US" sz="2000" b="1">
                          <a:latin typeface="+mn-lt"/>
                          <a:ea typeface="Calibri"/>
                          <a:cs typeface="Times New Roman"/>
                        </a:rPr>
                        <a:t>-</a:t>
                      </a:r>
                      <a:endParaRPr lang="en-AU" sz="2000">
                        <a:latin typeface="+mn-lt"/>
                        <a:ea typeface="Calibri"/>
                        <a:cs typeface="Times New Roman"/>
                      </a:endParaRPr>
                    </a:p>
                  </a:txBody>
                  <a:tcPr marL="57681" marR="5768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30000"/>
                        </a:lnSpc>
                        <a:spcBef>
                          <a:spcPts val="600"/>
                        </a:spcBef>
                        <a:spcAft>
                          <a:spcPts val="600"/>
                        </a:spcAft>
                      </a:pPr>
                      <a:r>
                        <a:rPr lang="en-US" sz="2000" dirty="0">
                          <a:latin typeface="+mn-lt"/>
                          <a:ea typeface="Calibri"/>
                          <a:cs typeface="Times New Roman"/>
                        </a:rPr>
                        <a:t>Dismissive </a:t>
                      </a:r>
                      <a:r>
                        <a:rPr lang="en-US" sz="2000" dirty="0" smtClean="0">
                          <a:latin typeface="+mn-lt"/>
                          <a:ea typeface="Calibri"/>
                          <a:cs typeface="Times New Roman"/>
                        </a:rPr>
                        <a:t/>
                      </a:r>
                      <a:br>
                        <a:rPr lang="en-US" sz="2000" dirty="0" smtClean="0">
                          <a:latin typeface="+mn-lt"/>
                          <a:ea typeface="Calibri"/>
                          <a:cs typeface="Times New Roman"/>
                        </a:rPr>
                      </a:br>
                      <a:r>
                        <a:rPr lang="en-US" sz="2000" i="1" dirty="0" smtClean="0">
                          <a:latin typeface="+mn-lt"/>
                          <a:ea typeface="Calibri"/>
                          <a:cs typeface="Times New Roman"/>
                        </a:rPr>
                        <a:t>(</a:t>
                      </a:r>
                      <a:r>
                        <a:rPr lang="en-US" sz="2000" i="1" dirty="0">
                          <a:latin typeface="+mn-lt"/>
                          <a:ea typeface="Calibri"/>
                          <a:cs typeface="Times New Roman"/>
                        </a:rPr>
                        <a:t>Negative Other and Positive Self)</a:t>
                      </a:r>
                      <a:endParaRPr lang="en-AU" sz="2000" dirty="0">
                        <a:latin typeface="+mn-l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30000"/>
                        </a:lnSpc>
                        <a:spcBef>
                          <a:spcPts val="600"/>
                        </a:spcBef>
                        <a:spcAft>
                          <a:spcPts val="600"/>
                        </a:spcAft>
                      </a:pPr>
                      <a:r>
                        <a:rPr lang="en-US" sz="2000" dirty="0">
                          <a:latin typeface="+mn-lt"/>
                          <a:ea typeface="Calibri"/>
                          <a:cs typeface="Times New Roman"/>
                        </a:rPr>
                        <a:t>Fearful </a:t>
                      </a:r>
                      <a:br>
                        <a:rPr lang="en-US" sz="2000" dirty="0">
                          <a:latin typeface="+mn-lt"/>
                          <a:ea typeface="Calibri"/>
                          <a:cs typeface="Times New Roman"/>
                        </a:rPr>
                      </a:br>
                      <a:r>
                        <a:rPr lang="en-US" sz="2000" i="1" dirty="0">
                          <a:latin typeface="+mn-lt"/>
                          <a:ea typeface="Calibri"/>
                          <a:cs typeface="Times New Roman"/>
                        </a:rPr>
                        <a:t>(Negative Other and Negative Self)</a:t>
                      </a:r>
                      <a:endParaRPr lang="en-AU" sz="2000" dirty="0">
                        <a:latin typeface="+mn-l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Collaborative Religious Coping</a:t>
            </a:r>
            <a:endParaRPr lang="en-AU" dirty="0"/>
          </a:p>
        </p:txBody>
      </p:sp>
      <p:sp>
        <p:nvSpPr>
          <p:cNvPr id="5" name="Content Placeholder 2"/>
          <p:cNvSpPr>
            <a:spLocks noGrp="1"/>
          </p:cNvSpPr>
          <p:nvPr>
            <p:ph sz="quarter" idx="1"/>
          </p:nvPr>
        </p:nvSpPr>
        <p:spPr>
          <a:xfrm>
            <a:off x="457200" y="1600200"/>
            <a:ext cx="8305800" cy="4419600"/>
          </a:xfrm>
        </p:spPr>
        <p:txBody>
          <a:bodyPr>
            <a:normAutofit/>
          </a:bodyPr>
          <a:lstStyle/>
          <a:p>
            <a:pPr marL="0" indent="0">
              <a:spcBef>
                <a:spcPts val="0"/>
              </a:spcBef>
              <a:spcAft>
                <a:spcPts val="1200"/>
              </a:spcAft>
              <a:buNone/>
            </a:pPr>
            <a:r>
              <a:rPr lang="en-US" dirty="0" smtClean="0"/>
              <a:t>Three broad styles of religious coping behaviors: </a:t>
            </a:r>
            <a:r>
              <a:rPr lang="en-AU" dirty="0" smtClean="0"/>
              <a:t> </a:t>
            </a:r>
          </a:p>
          <a:p>
            <a:pPr marL="514350" indent="-514350">
              <a:spcBef>
                <a:spcPts val="0"/>
              </a:spcBef>
              <a:spcAft>
                <a:spcPts val="1200"/>
              </a:spcAft>
              <a:buFont typeface="+mj-lt"/>
              <a:buAutoNum type="arabicPeriod"/>
            </a:pPr>
            <a:r>
              <a:rPr lang="en-AU" dirty="0" smtClean="0"/>
              <a:t>Deferral </a:t>
            </a:r>
          </a:p>
          <a:p>
            <a:pPr marL="514350" indent="-514350">
              <a:spcBef>
                <a:spcPts val="0"/>
              </a:spcBef>
              <a:spcAft>
                <a:spcPts val="1200"/>
              </a:spcAft>
              <a:buFont typeface="+mj-lt"/>
              <a:buAutoNum type="arabicPeriod"/>
            </a:pPr>
            <a:r>
              <a:rPr lang="en-AU" dirty="0" smtClean="0"/>
              <a:t>Self Directed</a:t>
            </a:r>
          </a:p>
          <a:p>
            <a:pPr marL="514350" indent="-514350">
              <a:spcBef>
                <a:spcPts val="0"/>
              </a:spcBef>
              <a:spcAft>
                <a:spcPts val="1200"/>
              </a:spcAft>
              <a:buFont typeface="+mj-lt"/>
              <a:buAutoNum type="arabicPeriod"/>
            </a:pPr>
            <a:r>
              <a:rPr lang="en-AU" b="1" dirty="0" smtClean="0"/>
              <a:t>Collaborative</a:t>
            </a:r>
            <a:r>
              <a:rPr lang="en-AU" dirty="0" smtClean="0"/>
              <a:t> - t</a:t>
            </a:r>
            <a:r>
              <a:rPr lang="en-US" dirty="0" smtClean="0"/>
              <a:t>he decision</a:t>
            </a:r>
            <a:br>
              <a:rPr lang="en-US" dirty="0" smtClean="0"/>
            </a:br>
            <a:r>
              <a:rPr lang="en-US" dirty="0" smtClean="0"/>
              <a:t>by the individual to share </a:t>
            </a:r>
            <a:br>
              <a:rPr lang="en-US" dirty="0" smtClean="0"/>
            </a:br>
            <a:r>
              <a:rPr lang="en-US" dirty="0" smtClean="0"/>
              <a:t>responsibility with God for </a:t>
            </a:r>
            <a:br>
              <a:rPr lang="en-US" dirty="0" smtClean="0"/>
            </a:br>
            <a:r>
              <a:rPr lang="en-US" dirty="0" smtClean="0"/>
              <a:t>solving the problem</a:t>
            </a:r>
            <a:endParaRPr lang="en-AU" dirty="0" smtClean="0"/>
          </a:p>
        </p:txBody>
      </p:sp>
      <p:pic>
        <p:nvPicPr>
          <p:cNvPr id="6" name="Picture 2" descr="http://www.onedesk.com/wordpress/wp-content/uploads/2013/09/keep-calm-and-collaborat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562" y="2852935"/>
            <a:ext cx="3188926" cy="37204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799499" y="5733256"/>
            <a:ext cx="3164990" cy="584775"/>
          </a:xfrm>
          <a:prstGeom prst="rect">
            <a:avLst/>
          </a:prstGeom>
          <a:noFill/>
        </p:spPr>
        <p:txBody>
          <a:bodyPr wrap="square" rtlCol="0">
            <a:spAutoFit/>
          </a:bodyPr>
          <a:lstStyle/>
          <a:p>
            <a:pPr algn="ctr"/>
            <a:r>
              <a:rPr lang="en-US" sz="3200" b="1" dirty="0" smtClean="0">
                <a:solidFill>
                  <a:schemeClr val="tx2">
                    <a:lumMod val="20000"/>
                    <a:lumOff val="80000"/>
                  </a:schemeClr>
                </a:solidFill>
                <a:latin typeface="Arial" panose="020B0604020202020204" pitchFamily="34" charset="0"/>
                <a:cs typeface="Arial" panose="020B0604020202020204" pitchFamily="34" charset="0"/>
              </a:rPr>
              <a:t>WITH GOD</a:t>
            </a:r>
            <a:endParaRPr lang="en-US" sz="3200" b="1" dirty="0">
              <a:solidFill>
                <a:schemeClr val="tx2">
                  <a:lumMod val="20000"/>
                  <a:lumOff val="8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sense of “Call”</a:t>
            </a:r>
            <a:endParaRPr lang="en-AU" dirty="0"/>
          </a:p>
        </p:txBody>
      </p:sp>
      <p:pic>
        <p:nvPicPr>
          <p:cNvPr id="4" name="Picture 2" descr="http://1.bp.blogspot.com/_C1bxhkbIFU8/TQCj0KcqylI/AAAAAAAAAUk/u84ZKJ78ULw/s1600/question.jpg"/>
          <p:cNvPicPr>
            <a:picLocks noChangeAspect="1" noChangeArrowheads="1"/>
          </p:cNvPicPr>
          <p:nvPr/>
        </p:nvPicPr>
        <p:blipFill>
          <a:blip r:embed="rId2" cstate="print"/>
          <a:srcRect/>
          <a:stretch>
            <a:fillRect/>
          </a:stretch>
        </p:blipFill>
        <p:spPr bwMode="auto">
          <a:xfrm>
            <a:off x="304800" y="1905000"/>
            <a:ext cx="2952750" cy="3686175"/>
          </a:xfrm>
          <a:prstGeom prst="rect">
            <a:avLst/>
          </a:prstGeom>
          <a:noFill/>
        </p:spPr>
      </p:pic>
      <p:sp>
        <p:nvSpPr>
          <p:cNvPr id="5" name="Content Placeholder 2"/>
          <p:cNvSpPr>
            <a:spLocks noGrp="1"/>
          </p:cNvSpPr>
          <p:nvPr>
            <p:ph sz="quarter" idx="1"/>
          </p:nvPr>
        </p:nvSpPr>
        <p:spPr>
          <a:xfrm>
            <a:off x="4038600" y="2209800"/>
            <a:ext cx="4495800" cy="4648200"/>
          </a:xfrm>
        </p:spPr>
        <p:txBody>
          <a:bodyPr>
            <a:normAutofit/>
          </a:bodyPr>
          <a:lstStyle/>
          <a:p>
            <a:pPr marL="0" indent="0">
              <a:spcAft>
                <a:spcPts val="2400"/>
              </a:spcAft>
              <a:buNone/>
            </a:pPr>
            <a:r>
              <a:rPr lang="en-AU" sz="2400" dirty="0" smtClean="0"/>
              <a:t>Vague and diverse definitions in literature, yet yielding consistency in patterns of significant results.</a:t>
            </a:r>
          </a:p>
          <a:p>
            <a:pPr marL="0" indent="0">
              <a:spcBef>
                <a:spcPts val="0"/>
              </a:spcBef>
              <a:spcAft>
                <a:spcPts val="1200"/>
              </a:spcAft>
              <a:buNone/>
            </a:pPr>
            <a:r>
              <a:rPr lang="en-AU" sz="2400" dirty="0" smtClean="0"/>
              <a:t>The sense of :</a:t>
            </a:r>
          </a:p>
          <a:p>
            <a:pPr marL="0" indent="0">
              <a:spcBef>
                <a:spcPts val="0"/>
              </a:spcBef>
              <a:spcAft>
                <a:spcPts val="1200"/>
              </a:spcAft>
              <a:buNone/>
            </a:pPr>
            <a:r>
              <a:rPr lang="en-AU" sz="2400" dirty="0" smtClean="0"/>
              <a:t>“this is what I am meant to do”.</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Box 3"/>
          <p:cNvSpPr txBox="1">
            <a:spLocks noChangeArrowheads="1"/>
          </p:cNvSpPr>
          <p:nvPr/>
        </p:nvSpPr>
        <p:spPr bwMode="auto">
          <a:xfrm>
            <a:off x="2043212" y="4267200"/>
            <a:ext cx="6752342" cy="1295400"/>
          </a:xfrm>
          <a:prstGeom prst="rect">
            <a:avLst/>
          </a:prstGeom>
          <a:solidFill>
            <a:srgbClr val="D6E3BC"/>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Motivational process</a:t>
            </a:r>
            <a:endParaRPr kumimoji="0" lang="en-US" b="0" i="0" u="none" strike="noStrike" cap="none" normalizeH="0" baseline="0" dirty="0" smtClean="0">
              <a:ln>
                <a:noFill/>
              </a:ln>
              <a:solidFill>
                <a:schemeClr val="tx1"/>
              </a:solidFill>
              <a:effectLst/>
              <a:latin typeface="Arial" pitchFamily="34" charset="0"/>
            </a:endParaRPr>
          </a:p>
        </p:txBody>
      </p:sp>
      <p:sp>
        <p:nvSpPr>
          <p:cNvPr id="5" name="Text Box 2"/>
          <p:cNvSpPr txBox="1">
            <a:spLocks noChangeArrowheads="1"/>
          </p:cNvSpPr>
          <p:nvPr/>
        </p:nvSpPr>
        <p:spPr bwMode="auto">
          <a:xfrm>
            <a:off x="2043211" y="2133600"/>
            <a:ext cx="6781801" cy="1359147"/>
          </a:xfrm>
          <a:prstGeom prst="rect">
            <a:avLst/>
          </a:prstGeom>
          <a:solidFill>
            <a:srgbClr val="F2DBDB"/>
          </a:solidFill>
          <a:ln w="9525">
            <a:solidFill>
              <a:srgbClr val="000000"/>
            </a:solidFill>
            <a:prstDash val="dash"/>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Health impairment process</a:t>
            </a:r>
            <a:endParaRPr kumimoji="0" lang="en-US" b="0" i="0" u="none" strike="noStrike" cap="none" normalizeH="0" baseline="0" dirty="0" smtClean="0">
              <a:ln>
                <a:noFill/>
              </a:ln>
              <a:solidFill>
                <a:schemeClr val="tx1"/>
              </a:solidFill>
              <a:effectLst/>
              <a:latin typeface="Arial" pitchFamily="34" charset="0"/>
            </a:endParaRPr>
          </a:p>
        </p:txBody>
      </p:sp>
      <p:sp>
        <p:nvSpPr>
          <p:cNvPr id="6" name="Oval 5"/>
          <p:cNvSpPr>
            <a:spLocks noChangeArrowheads="1"/>
          </p:cNvSpPr>
          <p:nvPr/>
        </p:nvSpPr>
        <p:spPr bwMode="auto">
          <a:xfrm>
            <a:off x="4588419" y="4495799"/>
            <a:ext cx="1876624" cy="609601"/>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7" name="Oval 6"/>
          <p:cNvSpPr>
            <a:spLocks noChangeArrowheads="1"/>
          </p:cNvSpPr>
          <p:nvPr/>
        </p:nvSpPr>
        <p:spPr bwMode="auto">
          <a:xfrm>
            <a:off x="6837907" y="2408029"/>
            <a:ext cx="1876624" cy="942975"/>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8" name="Oval 7"/>
          <p:cNvSpPr>
            <a:spLocks noChangeArrowheads="1"/>
          </p:cNvSpPr>
          <p:nvPr/>
        </p:nvSpPr>
        <p:spPr bwMode="auto">
          <a:xfrm>
            <a:off x="6837907" y="4315806"/>
            <a:ext cx="1876624" cy="941387"/>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9" name="Oval 8"/>
          <p:cNvSpPr>
            <a:spLocks noChangeArrowheads="1"/>
          </p:cNvSpPr>
          <p:nvPr/>
        </p:nvSpPr>
        <p:spPr bwMode="auto">
          <a:xfrm>
            <a:off x="2335312" y="4529137"/>
            <a:ext cx="1876624" cy="576263"/>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 name="Text Box 5"/>
          <p:cNvSpPr txBox="1">
            <a:spLocks noChangeArrowheads="1"/>
          </p:cNvSpPr>
          <p:nvPr/>
        </p:nvSpPr>
        <p:spPr bwMode="auto">
          <a:xfrm>
            <a:off x="2672849" y="4694500"/>
            <a:ext cx="1229111"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Oval 10"/>
          <p:cNvSpPr>
            <a:spLocks noChangeArrowheads="1"/>
          </p:cNvSpPr>
          <p:nvPr/>
        </p:nvSpPr>
        <p:spPr bwMode="auto">
          <a:xfrm>
            <a:off x="4588419" y="2567650"/>
            <a:ext cx="1876624" cy="685800"/>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2" name="Text Box 20"/>
          <p:cNvSpPr txBox="1">
            <a:spLocks noChangeArrowheads="1"/>
          </p:cNvSpPr>
          <p:nvPr/>
        </p:nvSpPr>
        <p:spPr bwMode="auto">
          <a:xfrm>
            <a:off x="4899570" y="4648201"/>
            <a:ext cx="1227173" cy="3810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endParaRPr lang="en-AU" sz="1400" dirty="0" smtClean="0">
              <a:latin typeface="Calibri" pitchFamily="34" charset="0"/>
              <a:cs typeface="Arial" pitchFamily="34" charset="0"/>
            </a:endParaRPr>
          </a:p>
        </p:txBody>
      </p:sp>
      <p:sp>
        <p:nvSpPr>
          <p:cNvPr id="13" name="Text Box 21"/>
          <p:cNvSpPr txBox="1">
            <a:spLocks noChangeArrowheads="1"/>
          </p:cNvSpPr>
          <p:nvPr/>
        </p:nvSpPr>
        <p:spPr bwMode="auto">
          <a:xfrm>
            <a:off x="7148612" y="2569954"/>
            <a:ext cx="1322832"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Negative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22"/>
          <p:cNvSpPr txBox="1">
            <a:spLocks noChangeArrowheads="1"/>
          </p:cNvSpPr>
          <p:nvPr/>
        </p:nvSpPr>
        <p:spPr bwMode="auto">
          <a:xfrm>
            <a:off x="7135277" y="4467380"/>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AutoShape 23"/>
          <p:cNvCxnSpPr>
            <a:cxnSpLocks noChangeShapeType="1"/>
          </p:cNvCxnSpPr>
          <p:nvPr/>
        </p:nvCxnSpPr>
        <p:spPr bwMode="auto">
          <a:xfrm>
            <a:off x="4280444" y="2884734"/>
            <a:ext cx="287138" cy="1588"/>
          </a:xfrm>
          <a:prstGeom prst="straightConnector1">
            <a:avLst/>
          </a:prstGeom>
          <a:noFill/>
          <a:ln w="9525">
            <a:solidFill>
              <a:srgbClr val="000000"/>
            </a:solidFill>
            <a:round/>
            <a:headEnd/>
            <a:tailEnd type="triangle" w="med" len="med"/>
          </a:ln>
        </p:spPr>
      </p:cxnSp>
      <p:cxnSp>
        <p:nvCxnSpPr>
          <p:cNvPr id="16" name="AutoShape 24"/>
          <p:cNvCxnSpPr>
            <a:cxnSpLocks noChangeShapeType="1"/>
            <a:stCxn id="9" idx="6"/>
          </p:cNvCxnSpPr>
          <p:nvPr/>
        </p:nvCxnSpPr>
        <p:spPr bwMode="auto">
          <a:xfrm flipV="1">
            <a:off x="4211936" y="4811713"/>
            <a:ext cx="373308" cy="5556"/>
          </a:xfrm>
          <a:prstGeom prst="straightConnector1">
            <a:avLst/>
          </a:prstGeom>
          <a:noFill/>
          <a:ln w="9525">
            <a:solidFill>
              <a:srgbClr val="000000"/>
            </a:solidFill>
            <a:round/>
            <a:headEnd/>
            <a:tailEnd type="triangle" w="med" len="med"/>
          </a:ln>
        </p:spPr>
      </p:cxnSp>
      <p:cxnSp>
        <p:nvCxnSpPr>
          <p:cNvPr id="17" name="AutoShape 26"/>
          <p:cNvCxnSpPr>
            <a:cxnSpLocks noChangeShapeType="1"/>
          </p:cNvCxnSpPr>
          <p:nvPr/>
        </p:nvCxnSpPr>
        <p:spPr bwMode="auto">
          <a:xfrm flipV="1">
            <a:off x="6490244" y="4800981"/>
            <a:ext cx="304800" cy="1"/>
          </a:xfrm>
          <a:prstGeom prst="straightConnector1">
            <a:avLst/>
          </a:prstGeom>
          <a:noFill/>
          <a:ln w="9525">
            <a:solidFill>
              <a:srgbClr val="000000"/>
            </a:solidFill>
            <a:round/>
            <a:headEnd/>
            <a:tailEnd type="triangle" w="med" len="med"/>
          </a:ln>
        </p:spPr>
      </p:cxnSp>
      <p:sp>
        <p:nvSpPr>
          <p:cNvPr id="18" name="Text Box 29"/>
          <p:cNvSpPr txBox="1">
            <a:spLocks noChangeArrowheads="1"/>
          </p:cNvSpPr>
          <p:nvPr/>
        </p:nvSpPr>
        <p:spPr bwMode="auto">
          <a:xfrm>
            <a:off x="4862612" y="2743200"/>
            <a:ext cx="1371600" cy="3810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Burnout</a:t>
            </a:r>
          </a:p>
        </p:txBody>
      </p:sp>
      <p:cxnSp>
        <p:nvCxnSpPr>
          <p:cNvPr id="19" name="AutoShape 23"/>
          <p:cNvCxnSpPr>
            <a:cxnSpLocks noChangeShapeType="1"/>
          </p:cNvCxnSpPr>
          <p:nvPr/>
        </p:nvCxnSpPr>
        <p:spPr bwMode="auto">
          <a:xfrm>
            <a:off x="6490244" y="2884734"/>
            <a:ext cx="287138" cy="1588"/>
          </a:xfrm>
          <a:prstGeom prst="straightConnector1">
            <a:avLst/>
          </a:prstGeom>
          <a:noFill/>
          <a:ln w="9525">
            <a:solidFill>
              <a:srgbClr val="000000"/>
            </a:solidFill>
            <a:round/>
            <a:headEnd/>
            <a:tailEnd type="triangle" w="med" len="med"/>
          </a:ln>
        </p:spPr>
      </p:cxnSp>
      <p:sp>
        <p:nvSpPr>
          <p:cNvPr id="20" name="Oval 19"/>
          <p:cNvSpPr>
            <a:spLocks noChangeArrowheads="1"/>
          </p:cNvSpPr>
          <p:nvPr/>
        </p:nvSpPr>
        <p:spPr bwMode="auto">
          <a:xfrm>
            <a:off x="2338585" y="2592909"/>
            <a:ext cx="1876624" cy="576262"/>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21" name="Text Box 3"/>
          <p:cNvSpPr txBox="1">
            <a:spLocks noChangeArrowheads="1"/>
          </p:cNvSpPr>
          <p:nvPr/>
        </p:nvSpPr>
        <p:spPr bwMode="auto">
          <a:xfrm>
            <a:off x="2665159" y="2723537"/>
            <a:ext cx="1229111"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Job Demands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2" name="Oval 21"/>
          <p:cNvSpPr>
            <a:spLocks noChangeArrowheads="1"/>
          </p:cNvSpPr>
          <p:nvPr/>
        </p:nvSpPr>
        <p:spPr bwMode="auto">
          <a:xfrm>
            <a:off x="318988" y="3429000"/>
            <a:ext cx="1876624" cy="914400"/>
          </a:xfrm>
          <a:prstGeom prst="ellipse">
            <a:avLst/>
          </a:prstGeom>
          <a:solidFill>
            <a:srgbClr val="00B0F0"/>
          </a:solidFill>
          <a:ln w="19050">
            <a:solidFill>
              <a:srgbClr val="0000CC"/>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23" name="Text Box 5"/>
          <p:cNvSpPr txBox="1">
            <a:spLocks noChangeArrowheads="1"/>
          </p:cNvSpPr>
          <p:nvPr/>
        </p:nvSpPr>
        <p:spPr bwMode="auto">
          <a:xfrm>
            <a:off x="656525" y="3594362"/>
            <a:ext cx="1229111" cy="520437"/>
          </a:xfrm>
          <a:prstGeom prst="rect">
            <a:avLst/>
          </a:prstGeom>
          <a:solidFill>
            <a:srgbClr val="00B0F0"/>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lang="en-AU" b="1" dirty="0" smtClean="0">
                <a:latin typeface="Calibri" pitchFamily="34" charset="0"/>
                <a:cs typeface="Arial" pitchFamily="34" charset="0"/>
              </a:rPr>
              <a:t>Spiritual Resources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24" name="Straight Arrow Connector 23"/>
          <p:cNvCxnSpPr>
            <a:stCxn id="22" idx="6"/>
          </p:cNvCxnSpPr>
          <p:nvPr/>
        </p:nvCxnSpPr>
        <p:spPr>
          <a:xfrm flipV="1">
            <a:off x="2195612" y="3200400"/>
            <a:ext cx="838200" cy="6858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22" idx="6"/>
          </p:cNvCxnSpPr>
          <p:nvPr/>
        </p:nvCxnSpPr>
        <p:spPr>
          <a:xfrm>
            <a:off x="2195612" y="3886200"/>
            <a:ext cx="914400" cy="6858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2" idx="6"/>
          </p:cNvCxnSpPr>
          <p:nvPr/>
        </p:nvCxnSpPr>
        <p:spPr>
          <a:xfrm flipV="1">
            <a:off x="2195612" y="3276600"/>
            <a:ext cx="2971800" cy="6096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2" idx="6"/>
          </p:cNvCxnSpPr>
          <p:nvPr/>
        </p:nvCxnSpPr>
        <p:spPr>
          <a:xfrm>
            <a:off x="2195612" y="3886200"/>
            <a:ext cx="3048000" cy="609600"/>
          </a:xfrm>
          <a:prstGeom prst="straightConnector1">
            <a:avLst/>
          </a:prstGeom>
          <a:ln w="19050">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8" name="TextBox 48"/>
          <p:cNvSpPr txBox="1"/>
          <p:nvPr/>
        </p:nvSpPr>
        <p:spPr>
          <a:xfrm>
            <a:off x="2265062" y="3429000"/>
            <a:ext cx="304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t>-</a:t>
            </a:r>
            <a:endParaRPr lang="en-AU" b="1" dirty="0"/>
          </a:p>
        </p:txBody>
      </p:sp>
      <p:sp>
        <p:nvSpPr>
          <p:cNvPr id="29" name="TextBox 49"/>
          <p:cNvSpPr txBox="1"/>
          <p:nvPr/>
        </p:nvSpPr>
        <p:spPr>
          <a:xfrm>
            <a:off x="2957612" y="3429000"/>
            <a:ext cx="304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t>-</a:t>
            </a:r>
            <a:endParaRPr lang="en-AU" b="1" dirty="0"/>
          </a:p>
        </p:txBody>
      </p:sp>
      <p:sp>
        <p:nvSpPr>
          <p:cNvPr id="30" name="TextBox 50"/>
          <p:cNvSpPr txBox="1"/>
          <p:nvPr/>
        </p:nvSpPr>
        <p:spPr>
          <a:xfrm>
            <a:off x="2195612" y="3950918"/>
            <a:ext cx="304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t>+</a:t>
            </a:r>
            <a:endParaRPr lang="en-AU" b="1" dirty="0"/>
          </a:p>
        </p:txBody>
      </p:sp>
      <p:sp>
        <p:nvSpPr>
          <p:cNvPr id="31" name="TextBox 51"/>
          <p:cNvSpPr txBox="1"/>
          <p:nvPr/>
        </p:nvSpPr>
        <p:spPr>
          <a:xfrm>
            <a:off x="2892987" y="3950918"/>
            <a:ext cx="304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b="1" dirty="0" smtClean="0"/>
              <a:t>+</a:t>
            </a:r>
            <a:endParaRPr lang="en-AU" b="1" dirty="0"/>
          </a:p>
        </p:txBody>
      </p:sp>
    </p:spTree>
    <p:extLst>
      <p:ext uri="{BB962C8B-B14F-4D97-AF65-F5344CB8AC3E}">
        <p14:creationId xmlns:p14="http://schemas.microsoft.com/office/powerpoint/2010/main" val="32314156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a:bodyPr>
          <a:lstStyle/>
          <a:p>
            <a:r>
              <a:rPr lang="en-AU" dirty="0" smtClean="0"/>
              <a:t>What are your relevant resources?</a:t>
            </a:r>
            <a:endParaRPr lang="en-AU" dirty="0"/>
          </a:p>
        </p:txBody>
      </p:sp>
      <p:sp>
        <p:nvSpPr>
          <p:cNvPr id="4" name="Oval 30"/>
          <p:cNvSpPr>
            <a:spLocks noChangeArrowheads="1"/>
          </p:cNvSpPr>
          <p:nvPr/>
        </p:nvSpPr>
        <p:spPr bwMode="auto">
          <a:xfrm>
            <a:off x="3371670" y="3483739"/>
            <a:ext cx="2038529" cy="1316861"/>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5" name="Oval 32"/>
          <p:cNvSpPr>
            <a:spLocks noChangeArrowheads="1"/>
          </p:cNvSpPr>
          <p:nvPr/>
        </p:nvSpPr>
        <p:spPr bwMode="auto">
          <a:xfrm>
            <a:off x="5955119" y="3653159"/>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Rectangle 5"/>
          <p:cNvSpPr>
            <a:spLocks noChangeArrowheads="1"/>
          </p:cNvSpPr>
          <p:nvPr/>
        </p:nvSpPr>
        <p:spPr bwMode="auto">
          <a:xfrm>
            <a:off x="757682" y="3200400"/>
            <a:ext cx="1996821" cy="1828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7" name="Oval 4"/>
          <p:cNvSpPr>
            <a:spLocks noChangeArrowheads="1"/>
          </p:cNvSpPr>
          <p:nvPr/>
        </p:nvSpPr>
        <p:spPr bwMode="auto">
          <a:xfrm>
            <a:off x="825500" y="3309937"/>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Text Box 20"/>
          <p:cNvSpPr txBox="1">
            <a:spLocks noChangeArrowheads="1"/>
          </p:cNvSpPr>
          <p:nvPr/>
        </p:nvSpPr>
        <p:spPr bwMode="auto">
          <a:xfrm>
            <a:off x="3738156" y="3567195"/>
            <a:ext cx="1333047" cy="1189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p>
          <a:p>
            <a:pPr marL="0" marR="0" lvl="0" indent="0" defTabSz="914400" rtl="0" eaLnBrk="1" fontAlgn="base" latinLnBrk="0" hangingPunct="1">
              <a:lnSpc>
                <a:spcPct val="100000"/>
              </a:lnSpc>
              <a:spcBef>
                <a:spcPct val="0"/>
              </a:spcBef>
              <a:spcAft>
                <a:spcPts val="1000"/>
              </a:spcAft>
              <a:buClrTx/>
              <a:buSzTx/>
              <a:buFontTx/>
              <a:buChar char="-"/>
              <a:tabLst/>
            </a:pPr>
            <a:r>
              <a:rPr lang="en-AU" sz="1400" dirty="0" smtClean="0">
                <a:latin typeface="Calibri" pitchFamily="34" charset="0"/>
                <a:cs typeface="Arial" pitchFamily="34" charset="0"/>
              </a:rPr>
              <a:t> Vigour</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Dedication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Absorption</a:t>
            </a:r>
            <a:endParaRPr lang="en-AU" sz="1400" dirty="0" smtClean="0">
              <a:latin typeface="Calibri" pitchFamily="34" charset="0"/>
              <a:cs typeface="Arial" pitchFamily="34" charset="0"/>
            </a:endParaRPr>
          </a:p>
        </p:txBody>
      </p:sp>
      <p:sp>
        <p:nvSpPr>
          <p:cNvPr id="10" name="Text Box 22"/>
          <p:cNvSpPr txBox="1">
            <a:spLocks noChangeArrowheads="1"/>
          </p:cNvSpPr>
          <p:nvPr/>
        </p:nvSpPr>
        <p:spPr bwMode="auto">
          <a:xfrm>
            <a:off x="6252489" y="3804733"/>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 name="AutoShape 24"/>
          <p:cNvCxnSpPr>
            <a:cxnSpLocks noChangeShapeType="1"/>
          </p:cNvCxnSpPr>
          <p:nvPr/>
        </p:nvCxnSpPr>
        <p:spPr bwMode="auto">
          <a:xfrm flipV="1">
            <a:off x="2807643" y="4142170"/>
            <a:ext cx="524838" cy="5308"/>
          </a:xfrm>
          <a:prstGeom prst="straightConnector1">
            <a:avLst/>
          </a:prstGeom>
          <a:noFill/>
          <a:ln w="19050">
            <a:solidFill>
              <a:schemeClr val="tx1"/>
            </a:solidFill>
            <a:round/>
            <a:headEnd/>
            <a:tailEnd type="triangle" w="med" len="med"/>
          </a:ln>
        </p:spPr>
      </p:cxnSp>
      <p:cxnSp>
        <p:nvCxnSpPr>
          <p:cNvPr id="12" name="AutoShape 26"/>
          <p:cNvCxnSpPr>
            <a:cxnSpLocks noChangeShapeType="1"/>
          </p:cNvCxnSpPr>
          <p:nvPr/>
        </p:nvCxnSpPr>
        <p:spPr bwMode="auto">
          <a:xfrm flipV="1">
            <a:off x="5449388" y="4138335"/>
            <a:ext cx="457201" cy="3835"/>
          </a:xfrm>
          <a:prstGeom prst="straightConnector1">
            <a:avLst/>
          </a:prstGeom>
          <a:noFill/>
          <a:ln w="19050">
            <a:solidFill>
              <a:schemeClr val="tx1"/>
            </a:solidFill>
            <a:round/>
            <a:headEnd/>
            <a:tailEnd type="triangle" w="med" len="med"/>
          </a:ln>
        </p:spPr>
      </p:cxnSp>
      <p:sp>
        <p:nvSpPr>
          <p:cNvPr id="13" name="Oval 4"/>
          <p:cNvSpPr>
            <a:spLocks noChangeArrowheads="1"/>
          </p:cNvSpPr>
          <p:nvPr/>
        </p:nvSpPr>
        <p:spPr bwMode="auto">
          <a:xfrm>
            <a:off x="838200" y="4368800"/>
            <a:ext cx="1876624" cy="5842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Text Box 5"/>
          <p:cNvSpPr txBox="1">
            <a:spLocks noChangeArrowheads="1"/>
          </p:cNvSpPr>
          <p:nvPr/>
        </p:nvSpPr>
        <p:spPr bwMode="auto">
          <a:xfrm>
            <a:off x="1132522" y="4393474"/>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Personal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Straight Arrow Connector 14"/>
          <p:cNvCxnSpPr/>
          <p:nvPr/>
        </p:nvCxnSpPr>
        <p:spPr>
          <a:xfrm rot="5400000" flipH="1" flipV="1">
            <a:off x="1295400" y="41148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752600" y="4114800"/>
            <a:ext cx="4572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Box 5"/>
          <p:cNvSpPr txBox="1">
            <a:spLocks noChangeArrowheads="1"/>
          </p:cNvSpPr>
          <p:nvPr/>
        </p:nvSpPr>
        <p:spPr bwMode="auto">
          <a:xfrm>
            <a:off x="990600" y="3363684"/>
            <a:ext cx="1524000" cy="38346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458200" cy="1252728"/>
          </a:xfrm>
        </p:spPr>
        <p:txBody>
          <a:bodyPr>
            <a:normAutofit fontScale="90000"/>
          </a:bodyPr>
          <a:lstStyle/>
          <a:p>
            <a:r>
              <a:rPr lang="en-AU" dirty="0" smtClean="0"/>
              <a:t>“..keeping you </a:t>
            </a:r>
            <a:r>
              <a:rPr lang="en-AU" i="1" dirty="0" smtClean="0"/>
              <a:t>SPIRITUAL</a:t>
            </a:r>
            <a:r>
              <a:rPr lang="en-AU" dirty="0" smtClean="0"/>
              <a:t> fervour..”</a:t>
            </a:r>
            <a:endParaRPr lang="en-AU" dirty="0"/>
          </a:p>
        </p:txBody>
      </p:sp>
      <p:grpSp>
        <p:nvGrpSpPr>
          <p:cNvPr id="3" name="Group 16"/>
          <p:cNvGrpSpPr/>
          <p:nvPr/>
        </p:nvGrpSpPr>
        <p:grpSpPr>
          <a:xfrm>
            <a:off x="228600" y="4724400"/>
            <a:ext cx="1676400" cy="1219200"/>
            <a:chOff x="228600" y="4724400"/>
            <a:chExt cx="1676400" cy="1219200"/>
          </a:xfrm>
        </p:grpSpPr>
        <p:sp>
          <p:nvSpPr>
            <p:cNvPr id="12" name="Oval 11"/>
            <p:cNvSpPr/>
            <p:nvPr/>
          </p:nvSpPr>
          <p:spPr>
            <a:xfrm>
              <a:off x="228600" y="4724400"/>
              <a:ext cx="1676400" cy="1219200"/>
            </a:xfrm>
            <a:prstGeom prst="ellipse">
              <a:avLst/>
            </a:prstGeom>
            <a:solidFill>
              <a:schemeClr val="lt1">
                <a:alpha val="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
          <p:nvSpPr>
            <p:cNvPr id="4" name="TextBox 3"/>
            <p:cNvSpPr txBox="1"/>
            <p:nvPr/>
          </p:nvSpPr>
          <p:spPr>
            <a:xfrm>
              <a:off x="457200" y="4992469"/>
              <a:ext cx="1219200" cy="646331"/>
            </a:xfrm>
            <a:prstGeom prst="rect">
              <a:avLst/>
            </a:prstGeom>
            <a:noFill/>
          </p:spPr>
          <p:txBody>
            <a:bodyPr wrap="square" rtlCol="0">
              <a:spAutoFit/>
            </a:bodyPr>
            <a:lstStyle/>
            <a:p>
              <a:pPr algn="ctr"/>
              <a:r>
                <a:rPr lang="en-AU" dirty="0" smtClean="0"/>
                <a:t>Spiritual Resources</a:t>
              </a:r>
              <a:endParaRPr lang="en-AU" dirty="0"/>
            </a:p>
          </p:txBody>
        </p:sp>
      </p:grpSp>
      <p:grpSp>
        <p:nvGrpSpPr>
          <p:cNvPr id="9" name="Group 17"/>
          <p:cNvGrpSpPr/>
          <p:nvPr/>
        </p:nvGrpSpPr>
        <p:grpSpPr>
          <a:xfrm>
            <a:off x="1874520" y="3429000"/>
            <a:ext cx="1676400" cy="1219200"/>
            <a:chOff x="1676400" y="3505200"/>
            <a:chExt cx="1676400" cy="1219200"/>
          </a:xfrm>
        </p:grpSpPr>
        <p:sp>
          <p:nvSpPr>
            <p:cNvPr id="11" name="Oval 10"/>
            <p:cNvSpPr/>
            <p:nvPr/>
          </p:nvSpPr>
          <p:spPr>
            <a:xfrm>
              <a:off x="1676400" y="3505200"/>
              <a:ext cx="1676400" cy="1219200"/>
            </a:xfrm>
            <a:prstGeom prst="ellipse">
              <a:avLst/>
            </a:prstGeom>
            <a:solidFill>
              <a:schemeClr val="lt1">
                <a:alpha val="0"/>
              </a:schemeClr>
            </a:solidFill>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
          <p:nvSpPr>
            <p:cNvPr id="5" name="TextBox 4"/>
            <p:cNvSpPr txBox="1"/>
            <p:nvPr/>
          </p:nvSpPr>
          <p:spPr>
            <a:xfrm>
              <a:off x="1828800" y="3581400"/>
              <a:ext cx="1447800" cy="923330"/>
            </a:xfrm>
            <a:prstGeom prst="rect">
              <a:avLst/>
            </a:prstGeom>
            <a:noFill/>
          </p:spPr>
          <p:txBody>
            <a:bodyPr wrap="square" rtlCol="0">
              <a:spAutoFit/>
            </a:bodyPr>
            <a:lstStyle/>
            <a:p>
              <a:pPr algn="ctr"/>
              <a:r>
                <a:rPr lang="en-AU" b="1" i="1" dirty="0" smtClean="0">
                  <a:solidFill>
                    <a:srgbClr val="0000CC"/>
                  </a:solidFill>
                </a:rPr>
                <a:t>Higher</a:t>
              </a:r>
              <a:r>
                <a:rPr lang="en-AU" dirty="0" smtClean="0">
                  <a:solidFill>
                    <a:srgbClr val="0000CC"/>
                  </a:solidFill>
                </a:rPr>
                <a:t> </a:t>
              </a:r>
            </a:p>
            <a:p>
              <a:pPr algn="ctr"/>
              <a:r>
                <a:rPr lang="en-AU" dirty="0" smtClean="0"/>
                <a:t>Work  Engagement</a:t>
              </a:r>
              <a:endParaRPr lang="en-AU" dirty="0"/>
            </a:p>
          </p:txBody>
        </p:sp>
      </p:grpSp>
      <p:grpSp>
        <p:nvGrpSpPr>
          <p:cNvPr id="10" name="Group 18"/>
          <p:cNvGrpSpPr/>
          <p:nvPr/>
        </p:nvGrpSpPr>
        <p:grpSpPr>
          <a:xfrm>
            <a:off x="3627120" y="2133600"/>
            <a:ext cx="1676400" cy="1219200"/>
            <a:chOff x="3276600" y="2286000"/>
            <a:chExt cx="1676400" cy="1219200"/>
          </a:xfrm>
        </p:grpSpPr>
        <p:sp>
          <p:nvSpPr>
            <p:cNvPr id="13" name="Oval 12"/>
            <p:cNvSpPr/>
            <p:nvPr/>
          </p:nvSpPr>
          <p:spPr>
            <a:xfrm>
              <a:off x="3276600" y="2286000"/>
              <a:ext cx="1676400" cy="1219200"/>
            </a:xfrm>
            <a:prstGeom prst="ellipse">
              <a:avLst/>
            </a:prstGeom>
            <a:solidFill>
              <a:schemeClr val="lt1">
                <a:alpha val="0"/>
              </a:schemeClr>
            </a:solidFill>
            <a:ln>
              <a:solidFill>
                <a:srgbClr val="00B0F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
          <p:nvSpPr>
            <p:cNvPr id="6" name="TextBox 5"/>
            <p:cNvSpPr txBox="1"/>
            <p:nvPr/>
          </p:nvSpPr>
          <p:spPr>
            <a:xfrm>
              <a:off x="3505200" y="2362200"/>
              <a:ext cx="1295400" cy="923330"/>
            </a:xfrm>
            <a:prstGeom prst="rect">
              <a:avLst/>
            </a:prstGeom>
            <a:noFill/>
          </p:spPr>
          <p:txBody>
            <a:bodyPr wrap="square" rtlCol="0">
              <a:spAutoFit/>
            </a:bodyPr>
            <a:lstStyle/>
            <a:p>
              <a:pPr algn="ctr"/>
              <a:r>
                <a:rPr lang="en-AU" b="1" i="1" dirty="0" smtClean="0">
                  <a:solidFill>
                    <a:srgbClr val="0000CC"/>
                  </a:solidFill>
                </a:rPr>
                <a:t>Higher</a:t>
              </a:r>
              <a:r>
                <a:rPr lang="en-AU" dirty="0" smtClean="0"/>
                <a:t> </a:t>
              </a:r>
            </a:p>
            <a:p>
              <a:pPr algn="ctr"/>
              <a:r>
                <a:rPr lang="en-AU" dirty="0" smtClean="0"/>
                <a:t>Job Resources</a:t>
              </a:r>
              <a:endParaRPr lang="en-AU" dirty="0"/>
            </a:p>
          </p:txBody>
        </p:sp>
      </p:grpSp>
      <p:grpSp>
        <p:nvGrpSpPr>
          <p:cNvPr id="16" name="Group 19"/>
          <p:cNvGrpSpPr/>
          <p:nvPr/>
        </p:nvGrpSpPr>
        <p:grpSpPr>
          <a:xfrm>
            <a:off x="5356860" y="3493770"/>
            <a:ext cx="1676400" cy="1219200"/>
            <a:chOff x="4930140" y="3569970"/>
            <a:chExt cx="1676400" cy="1219200"/>
          </a:xfrm>
        </p:grpSpPr>
        <p:sp>
          <p:nvSpPr>
            <p:cNvPr id="14" name="Oval 13"/>
            <p:cNvSpPr/>
            <p:nvPr/>
          </p:nvSpPr>
          <p:spPr>
            <a:xfrm>
              <a:off x="4930140" y="3569970"/>
              <a:ext cx="1676400" cy="1219200"/>
            </a:xfrm>
            <a:prstGeom prst="ellipse">
              <a:avLst/>
            </a:prstGeom>
            <a:solidFill>
              <a:schemeClr val="lt1">
                <a:alpha val="0"/>
              </a:schemeClr>
            </a:solidFill>
            <a:ln>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
          <p:nvSpPr>
            <p:cNvPr id="7" name="TextBox 6"/>
            <p:cNvSpPr txBox="1"/>
            <p:nvPr/>
          </p:nvSpPr>
          <p:spPr>
            <a:xfrm>
              <a:off x="5105400" y="3648670"/>
              <a:ext cx="1371600" cy="923330"/>
            </a:xfrm>
            <a:prstGeom prst="rect">
              <a:avLst/>
            </a:prstGeom>
            <a:noFill/>
          </p:spPr>
          <p:txBody>
            <a:bodyPr wrap="square" rtlCol="0">
              <a:spAutoFit/>
            </a:bodyPr>
            <a:lstStyle/>
            <a:p>
              <a:pPr algn="ctr"/>
              <a:r>
                <a:rPr lang="en-AU" b="1" i="1" dirty="0" smtClean="0">
                  <a:solidFill>
                    <a:srgbClr val="FF0000"/>
                  </a:solidFill>
                </a:rPr>
                <a:t>Lower</a:t>
              </a:r>
              <a:r>
                <a:rPr lang="en-AU" dirty="0" smtClean="0"/>
                <a:t> Spiritual Resources</a:t>
              </a:r>
              <a:endParaRPr lang="en-AU" dirty="0"/>
            </a:p>
          </p:txBody>
        </p:sp>
      </p:grpSp>
      <p:grpSp>
        <p:nvGrpSpPr>
          <p:cNvPr id="17" name="Group 20"/>
          <p:cNvGrpSpPr/>
          <p:nvPr/>
        </p:nvGrpSpPr>
        <p:grpSpPr>
          <a:xfrm>
            <a:off x="7086600" y="4888230"/>
            <a:ext cx="1676400" cy="1207770"/>
            <a:chOff x="6659880" y="4812030"/>
            <a:chExt cx="1676400" cy="1207770"/>
          </a:xfrm>
        </p:grpSpPr>
        <p:sp>
          <p:nvSpPr>
            <p:cNvPr id="15" name="Oval 14"/>
            <p:cNvSpPr/>
            <p:nvPr/>
          </p:nvSpPr>
          <p:spPr>
            <a:xfrm>
              <a:off x="6659880" y="4812030"/>
              <a:ext cx="1676400" cy="1207770"/>
            </a:xfrm>
            <a:prstGeom prst="ellipse">
              <a:avLst/>
            </a:prstGeom>
            <a:solidFill>
              <a:schemeClr val="lt1">
                <a:alpha val="0"/>
              </a:schemeClr>
            </a:solidFill>
            <a:ln>
              <a:solidFill>
                <a:schemeClr val="accent6">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a:p>
          </p:txBody>
        </p:sp>
        <p:sp>
          <p:nvSpPr>
            <p:cNvPr id="8" name="TextBox 7"/>
            <p:cNvSpPr txBox="1"/>
            <p:nvPr/>
          </p:nvSpPr>
          <p:spPr>
            <a:xfrm>
              <a:off x="6781800" y="4876800"/>
              <a:ext cx="1447800" cy="914674"/>
            </a:xfrm>
            <a:prstGeom prst="rect">
              <a:avLst/>
            </a:prstGeom>
            <a:noFill/>
          </p:spPr>
          <p:txBody>
            <a:bodyPr wrap="square" rtlCol="0">
              <a:spAutoFit/>
            </a:bodyPr>
            <a:lstStyle/>
            <a:p>
              <a:pPr algn="ctr"/>
              <a:r>
                <a:rPr lang="en-AU" b="1" i="1" dirty="0" smtClean="0">
                  <a:solidFill>
                    <a:srgbClr val="FF0000"/>
                  </a:solidFill>
                </a:rPr>
                <a:t>Lower</a:t>
              </a:r>
              <a:r>
                <a:rPr lang="en-AU" dirty="0" smtClean="0"/>
                <a:t>  </a:t>
              </a:r>
            </a:p>
            <a:p>
              <a:pPr algn="ctr"/>
              <a:r>
                <a:rPr lang="en-AU" dirty="0" smtClean="0"/>
                <a:t>Work  Engagement</a:t>
              </a:r>
              <a:endParaRPr lang="en-AU" dirty="0"/>
            </a:p>
          </p:txBody>
        </p:sp>
      </p:grpSp>
      <p:sp>
        <p:nvSpPr>
          <p:cNvPr id="22" name="Striped Right Arrow 21"/>
          <p:cNvSpPr/>
          <p:nvPr/>
        </p:nvSpPr>
        <p:spPr>
          <a:xfrm rot="18837502">
            <a:off x="1751120" y="4661174"/>
            <a:ext cx="370627" cy="89853"/>
          </a:xfrm>
          <a:prstGeom prst="striped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Striped Right Arrow 23"/>
          <p:cNvSpPr/>
          <p:nvPr/>
        </p:nvSpPr>
        <p:spPr>
          <a:xfrm rot="18837502">
            <a:off x="3404660" y="3320056"/>
            <a:ext cx="370627" cy="89853"/>
          </a:xfrm>
          <a:prstGeom prst="striped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Striped Right Arrow 24"/>
          <p:cNvSpPr/>
          <p:nvPr/>
        </p:nvSpPr>
        <p:spPr>
          <a:xfrm rot="2914590">
            <a:off x="5154019" y="3316432"/>
            <a:ext cx="370627" cy="89853"/>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Striped Right Arrow 25"/>
          <p:cNvSpPr/>
          <p:nvPr/>
        </p:nvSpPr>
        <p:spPr>
          <a:xfrm rot="2914590">
            <a:off x="6905182" y="4739393"/>
            <a:ext cx="370627" cy="89853"/>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Striped Right Arrow 26"/>
          <p:cNvSpPr/>
          <p:nvPr/>
        </p:nvSpPr>
        <p:spPr>
          <a:xfrm>
            <a:off x="3810000" y="3992881"/>
            <a:ext cx="1143000" cy="45719"/>
          </a:xfrm>
          <a:prstGeom prst="striped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Demands and Resources Interact</a:t>
            </a:r>
            <a:endParaRPr lang="en-AU" dirty="0"/>
          </a:p>
        </p:txBody>
      </p:sp>
      <p:sp>
        <p:nvSpPr>
          <p:cNvPr id="5" name="Oval 31"/>
          <p:cNvSpPr>
            <a:spLocks noChangeArrowheads="1"/>
          </p:cNvSpPr>
          <p:nvPr/>
        </p:nvSpPr>
        <p:spPr bwMode="auto">
          <a:xfrm>
            <a:off x="6581576" y="2606649"/>
            <a:ext cx="1876624" cy="942975"/>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Oval 32"/>
          <p:cNvSpPr>
            <a:spLocks noChangeArrowheads="1"/>
          </p:cNvSpPr>
          <p:nvPr/>
        </p:nvSpPr>
        <p:spPr bwMode="auto">
          <a:xfrm>
            <a:off x="6581576" y="4545013"/>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 name="Rectangle 8"/>
          <p:cNvSpPr>
            <a:spLocks noChangeArrowheads="1"/>
          </p:cNvSpPr>
          <p:nvPr/>
        </p:nvSpPr>
        <p:spPr bwMode="auto">
          <a:xfrm>
            <a:off x="1224309" y="4288465"/>
            <a:ext cx="1996821" cy="1447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8" name="Oval 4"/>
          <p:cNvSpPr>
            <a:spLocks noChangeArrowheads="1"/>
          </p:cNvSpPr>
          <p:nvPr/>
        </p:nvSpPr>
        <p:spPr bwMode="auto">
          <a:xfrm>
            <a:off x="1292127" y="4364665"/>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Text Box 5"/>
          <p:cNvSpPr txBox="1">
            <a:spLocks noChangeArrowheads="1"/>
          </p:cNvSpPr>
          <p:nvPr/>
        </p:nvSpPr>
        <p:spPr bwMode="auto">
          <a:xfrm>
            <a:off x="1525489" y="4510715"/>
            <a:ext cx="1229111"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1" name="Text Box 20"/>
          <p:cNvSpPr txBox="1">
            <a:spLocks noChangeArrowheads="1"/>
          </p:cNvSpPr>
          <p:nvPr/>
        </p:nvSpPr>
        <p:spPr bwMode="auto">
          <a:xfrm>
            <a:off x="4411627" y="4821865"/>
            <a:ext cx="1227173" cy="81772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endParaRPr lang="en-AU" sz="1400" dirty="0" smtClean="0">
              <a:latin typeface="Calibri" pitchFamily="34" charset="0"/>
              <a:cs typeface="Arial" pitchFamily="34" charset="0"/>
            </a:endParaRPr>
          </a:p>
        </p:txBody>
      </p:sp>
      <p:sp>
        <p:nvSpPr>
          <p:cNvPr id="12" name="Text Box 21"/>
          <p:cNvSpPr txBox="1">
            <a:spLocks noChangeArrowheads="1"/>
          </p:cNvSpPr>
          <p:nvPr/>
        </p:nvSpPr>
        <p:spPr bwMode="auto">
          <a:xfrm>
            <a:off x="6892281" y="2768574"/>
            <a:ext cx="1322832"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Negative Outcomes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Text Box 22"/>
          <p:cNvSpPr txBox="1">
            <a:spLocks noChangeArrowheads="1"/>
          </p:cNvSpPr>
          <p:nvPr/>
        </p:nvSpPr>
        <p:spPr bwMode="auto">
          <a:xfrm>
            <a:off x="6878946" y="4696587"/>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Outcomes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AutoShape 23"/>
          <p:cNvCxnSpPr>
            <a:cxnSpLocks noChangeShapeType="1"/>
            <a:stCxn id="19" idx="3"/>
            <a:endCxn id="24" idx="2"/>
          </p:cNvCxnSpPr>
          <p:nvPr/>
        </p:nvCxnSpPr>
        <p:spPr bwMode="auto">
          <a:xfrm>
            <a:off x="3216021" y="3057462"/>
            <a:ext cx="1355979" cy="4826"/>
          </a:xfrm>
          <a:prstGeom prst="straightConnector1">
            <a:avLst/>
          </a:prstGeom>
          <a:noFill/>
          <a:ln w="19050">
            <a:solidFill>
              <a:schemeClr val="tx1"/>
            </a:solidFill>
            <a:round/>
            <a:headEnd/>
            <a:tailEnd type="triangle" w="med" len="med"/>
          </a:ln>
        </p:spPr>
      </p:cxnSp>
      <p:cxnSp>
        <p:nvCxnSpPr>
          <p:cNvPr id="15" name="AutoShape 24"/>
          <p:cNvCxnSpPr>
            <a:cxnSpLocks noChangeShapeType="1"/>
            <a:stCxn id="7" idx="3"/>
            <a:endCxn id="25" idx="2"/>
          </p:cNvCxnSpPr>
          <p:nvPr/>
        </p:nvCxnSpPr>
        <p:spPr bwMode="auto">
          <a:xfrm>
            <a:off x="3221130" y="5012365"/>
            <a:ext cx="1253982" cy="2548"/>
          </a:xfrm>
          <a:prstGeom prst="straightConnector1">
            <a:avLst/>
          </a:prstGeom>
          <a:noFill/>
          <a:ln w="19050">
            <a:solidFill>
              <a:schemeClr val="tx1"/>
            </a:solidFill>
            <a:round/>
            <a:headEnd/>
            <a:tailEnd type="triangle" w="med" len="med"/>
          </a:ln>
        </p:spPr>
      </p:cxnSp>
      <p:cxnSp>
        <p:nvCxnSpPr>
          <p:cNvPr id="16" name="AutoShape 26"/>
          <p:cNvCxnSpPr>
            <a:cxnSpLocks noChangeShapeType="1"/>
            <a:stCxn id="25" idx="6"/>
            <a:endCxn id="6" idx="2"/>
          </p:cNvCxnSpPr>
          <p:nvPr/>
        </p:nvCxnSpPr>
        <p:spPr bwMode="auto">
          <a:xfrm>
            <a:off x="5541912" y="5014913"/>
            <a:ext cx="1039664" cy="794"/>
          </a:xfrm>
          <a:prstGeom prst="straightConnector1">
            <a:avLst/>
          </a:prstGeom>
          <a:noFill/>
          <a:ln w="19050">
            <a:solidFill>
              <a:schemeClr val="tx1"/>
            </a:solidFill>
            <a:round/>
            <a:headEnd/>
            <a:tailEnd type="triangle" w="med" len="med"/>
          </a:ln>
        </p:spPr>
      </p:cxnSp>
      <p:sp>
        <p:nvSpPr>
          <p:cNvPr id="17" name="Text Box 29"/>
          <p:cNvSpPr txBox="1">
            <a:spLocks noChangeArrowheads="1"/>
          </p:cNvSpPr>
          <p:nvPr/>
        </p:nvSpPr>
        <p:spPr bwMode="auto">
          <a:xfrm>
            <a:off x="4343400" y="2895600"/>
            <a:ext cx="1371600" cy="75378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Burnout</a:t>
            </a:r>
          </a:p>
        </p:txBody>
      </p:sp>
      <p:cxnSp>
        <p:nvCxnSpPr>
          <p:cNvPr id="18" name="AutoShape 23"/>
          <p:cNvCxnSpPr>
            <a:cxnSpLocks noChangeShapeType="1"/>
            <a:endCxn id="5" idx="2"/>
          </p:cNvCxnSpPr>
          <p:nvPr/>
        </p:nvCxnSpPr>
        <p:spPr bwMode="auto">
          <a:xfrm flipV="1">
            <a:off x="5504062" y="3078137"/>
            <a:ext cx="1077514" cy="5217"/>
          </a:xfrm>
          <a:prstGeom prst="straightConnector1">
            <a:avLst/>
          </a:prstGeom>
          <a:noFill/>
          <a:ln w="19050">
            <a:solidFill>
              <a:schemeClr val="tx1"/>
            </a:solidFill>
            <a:round/>
            <a:headEnd/>
            <a:tailEnd type="triangle" w="med" len="med"/>
          </a:ln>
        </p:spPr>
      </p:cxnSp>
      <p:sp>
        <p:nvSpPr>
          <p:cNvPr id="19" name="Rectangle 8"/>
          <p:cNvSpPr>
            <a:spLocks noChangeArrowheads="1"/>
          </p:cNvSpPr>
          <p:nvPr/>
        </p:nvSpPr>
        <p:spPr bwMode="auto">
          <a:xfrm>
            <a:off x="1219200" y="2360501"/>
            <a:ext cx="1996821" cy="1393922"/>
          </a:xfrm>
          <a:prstGeom prst="rect">
            <a:avLst/>
          </a:prstGeom>
          <a:solidFill>
            <a:schemeClr val="accent3">
              <a:lumMod val="50000"/>
              <a:alpha val="54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0" name="Oval 2"/>
          <p:cNvSpPr>
            <a:spLocks noChangeArrowheads="1"/>
          </p:cNvSpPr>
          <p:nvPr/>
        </p:nvSpPr>
        <p:spPr bwMode="auto">
          <a:xfrm>
            <a:off x="1295400" y="2791529"/>
            <a:ext cx="1876624" cy="576262"/>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1" name="Text Box 3"/>
          <p:cNvSpPr txBox="1">
            <a:spLocks noChangeArrowheads="1"/>
          </p:cNvSpPr>
          <p:nvPr/>
        </p:nvSpPr>
        <p:spPr bwMode="auto">
          <a:xfrm>
            <a:off x="1621974" y="2922157"/>
            <a:ext cx="1229111" cy="304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Job Demands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2" name="Oval 4"/>
          <p:cNvSpPr>
            <a:spLocks noChangeArrowheads="1"/>
          </p:cNvSpPr>
          <p:nvPr/>
        </p:nvSpPr>
        <p:spPr bwMode="auto">
          <a:xfrm>
            <a:off x="1304827" y="5101265"/>
            <a:ext cx="1876624" cy="5842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Text Box 5"/>
          <p:cNvSpPr txBox="1">
            <a:spLocks noChangeArrowheads="1"/>
          </p:cNvSpPr>
          <p:nvPr/>
        </p:nvSpPr>
        <p:spPr bwMode="auto">
          <a:xfrm>
            <a:off x="1599149" y="5145715"/>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Personal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4" name="Oval 31"/>
          <p:cNvSpPr>
            <a:spLocks noChangeArrowheads="1"/>
          </p:cNvSpPr>
          <p:nvPr/>
        </p:nvSpPr>
        <p:spPr bwMode="auto">
          <a:xfrm>
            <a:off x="4572000" y="2590800"/>
            <a:ext cx="914400" cy="942975"/>
          </a:xfrm>
          <a:prstGeom prst="ellipse">
            <a:avLst/>
          </a:prstGeom>
          <a:solidFill>
            <a:srgbClr val="FFFFFF">
              <a:alpha val="0"/>
            </a:srgb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Oval 31"/>
          <p:cNvSpPr>
            <a:spLocks noChangeArrowheads="1"/>
          </p:cNvSpPr>
          <p:nvPr/>
        </p:nvSpPr>
        <p:spPr bwMode="auto">
          <a:xfrm>
            <a:off x="4475112" y="4543425"/>
            <a:ext cx="1066800" cy="942975"/>
          </a:xfrm>
          <a:prstGeom prst="ellipse">
            <a:avLst/>
          </a:prstGeom>
          <a:solidFill>
            <a:srgbClr val="FFFFFF">
              <a:alpha val="0"/>
            </a:srgbClr>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cxnSp>
        <p:nvCxnSpPr>
          <p:cNvPr id="30" name="AutoShape 23"/>
          <p:cNvCxnSpPr>
            <a:cxnSpLocks noChangeShapeType="1"/>
          </p:cNvCxnSpPr>
          <p:nvPr/>
        </p:nvCxnSpPr>
        <p:spPr bwMode="auto">
          <a:xfrm>
            <a:off x="3200400" y="3209862"/>
            <a:ext cx="685800" cy="1819338"/>
          </a:xfrm>
          <a:prstGeom prst="straightConnector1">
            <a:avLst/>
          </a:prstGeom>
          <a:noFill/>
          <a:ln w="19050">
            <a:solidFill>
              <a:schemeClr val="tx1"/>
            </a:solidFill>
            <a:round/>
            <a:headEnd/>
            <a:tailEnd type="triangle" w="med" len="med"/>
          </a:ln>
        </p:spPr>
      </p:cxnSp>
      <p:cxnSp>
        <p:nvCxnSpPr>
          <p:cNvPr id="32" name="AutoShape 24"/>
          <p:cNvCxnSpPr>
            <a:cxnSpLocks noChangeShapeType="1"/>
          </p:cNvCxnSpPr>
          <p:nvPr/>
        </p:nvCxnSpPr>
        <p:spPr bwMode="auto">
          <a:xfrm flipV="1">
            <a:off x="3200400" y="3048000"/>
            <a:ext cx="685800" cy="1828800"/>
          </a:xfrm>
          <a:prstGeom prst="straightConnector1">
            <a:avLst/>
          </a:prstGeom>
          <a:noFill/>
          <a:ln w="19050">
            <a:solidFill>
              <a:schemeClr val="tx1"/>
            </a:solidFill>
            <a:round/>
            <a:headEnd/>
            <a:tailEnd type="triangle" w="med" len="med"/>
          </a:ln>
        </p:spPr>
      </p:cxnSp>
    </p:spTree>
    <p:extLst>
      <p:ext uri="{BB962C8B-B14F-4D97-AF65-F5344CB8AC3E}">
        <p14:creationId xmlns:p14="http://schemas.microsoft.com/office/powerpoint/2010/main" val="23324417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Demands and Resources Interact</a:t>
            </a:r>
            <a:endParaRPr lang="en-AU" dirty="0"/>
          </a:p>
        </p:txBody>
      </p:sp>
      <p:graphicFrame>
        <p:nvGraphicFramePr>
          <p:cNvPr id="4" name="Table 3"/>
          <p:cNvGraphicFramePr>
            <a:graphicFrameLocks noGrp="1"/>
          </p:cNvGraphicFramePr>
          <p:nvPr/>
        </p:nvGraphicFramePr>
        <p:xfrm>
          <a:off x="457200" y="2438400"/>
          <a:ext cx="8077200" cy="3646170"/>
        </p:xfrm>
        <a:graphic>
          <a:graphicData uri="http://schemas.openxmlformats.org/drawingml/2006/table">
            <a:tbl>
              <a:tblPr/>
              <a:tblGrid>
                <a:gridCol w="1785487"/>
                <a:gridCol w="1105301"/>
                <a:gridCol w="2519412"/>
                <a:gridCol w="2667000"/>
              </a:tblGrid>
              <a:tr h="1228725">
                <a:tc rowSpan="4">
                  <a:txBody>
                    <a:bodyPr/>
                    <a:lstStyle/>
                    <a:p>
                      <a:pPr>
                        <a:lnSpc>
                          <a:spcPct val="150000"/>
                        </a:lnSpc>
                        <a:spcAft>
                          <a:spcPts val="600"/>
                        </a:spcAft>
                      </a:pPr>
                      <a:endParaRPr lang="en-AU" sz="1000" dirty="0">
                        <a:latin typeface="Garamond"/>
                        <a:ea typeface="Times New Roman"/>
                        <a:cs typeface="Times New Roman"/>
                      </a:endParaRPr>
                    </a:p>
                    <a:p>
                      <a:pPr>
                        <a:lnSpc>
                          <a:spcPct val="150000"/>
                        </a:lnSpc>
                        <a:spcAft>
                          <a:spcPts val="600"/>
                        </a:spcAft>
                      </a:pPr>
                      <a:endParaRPr lang="en-AU" sz="2800" b="1" dirty="0" smtClean="0">
                        <a:latin typeface="Calibri"/>
                        <a:ea typeface="Times New Roman"/>
                        <a:cs typeface="Calibri"/>
                      </a:endParaRPr>
                    </a:p>
                    <a:p>
                      <a:pPr>
                        <a:lnSpc>
                          <a:spcPct val="150000"/>
                        </a:lnSpc>
                        <a:spcAft>
                          <a:spcPts val="600"/>
                        </a:spcAft>
                      </a:pPr>
                      <a:r>
                        <a:rPr lang="en-AU" sz="2800" b="1" dirty="0" smtClean="0">
                          <a:latin typeface="Calibri"/>
                          <a:ea typeface="Times New Roman"/>
                          <a:cs typeface="Calibri"/>
                        </a:rPr>
                        <a:t>Resources</a:t>
                      </a:r>
                      <a:endParaRPr lang="en-AU" sz="2800" dirty="0">
                        <a:latin typeface="Garamond"/>
                        <a:ea typeface="Times New Roman"/>
                        <a:cs typeface="Times New Roman"/>
                      </a:endParaRPr>
                    </a:p>
                  </a:txBody>
                  <a:tcPr marL="52775" marR="52775" marT="0" marB="0">
                    <a:lnL>
                      <a:noFill/>
                    </a:lnL>
                    <a:lnR>
                      <a:noFill/>
                    </a:lnR>
                    <a:lnT>
                      <a:noFill/>
                    </a:lnT>
                    <a:lnB>
                      <a:noFill/>
                    </a:lnB>
                    <a:solidFill>
                      <a:srgbClr val="8DB3E2"/>
                    </a:solidFill>
                  </a:tcPr>
                </a:tc>
                <a:tc>
                  <a:txBody>
                    <a:bodyPr/>
                    <a:lstStyle/>
                    <a:p>
                      <a:pPr algn="ctr">
                        <a:lnSpc>
                          <a:spcPct val="150000"/>
                        </a:lnSpc>
                        <a:spcAft>
                          <a:spcPts val="600"/>
                        </a:spcAft>
                      </a:pPr>
                      <a:r>
                        <a:rPr lang="en-AU" sz="800" dirty="0" smtClean="0">
                          <a:latin typeface="Calibri"/>
                          <a:ea typeface="Times New Roman"/>
                          <a:cs typeface="Calibri"/>
                        </a:rPr>
                        <a:t/>
                      </a:r>
                      <a:br>
                        <a:rPr lang="en-AU" sz="800" dirty="0" smtClean="0">
                          <a:latin typeface="Calibri"/>
                          <a:ea typeface="Times New Roman"/>
                          <a:cs typeface="Calibri"/>
                        </a:rPr>
                      </a:br>
                      <a:r>
                        <a:rPr lang="en-AU" sz="800" dirty="0">
                          <a:latin typeface="Calibri"/>
                          <a:ea typeface="Times New Roman"/>
                          <a:cs typeface="Calibri"/>
                        </a:rPr>
                        <a:t/>
                      </a:r>
                      <a:br>
                        <a:rPr lang="en-AU" sz="800" dirty="0">
                          <a:latin typeface="Calibri"/>
                          <a:ea typeface="Times New Roman"/>
                          <a:cs typeface="Calibri"/>
                        </a:rPr>
                      </a:br>
                      <a:r>
                        <a:rPr lang="en-AU" sz="2400" dirty="0">
                          <a:latin typeface="Calibri"/>
                          <a:ea typeface="Times New Roman"/>
                          <a:cs typeface="Calibri"/>
                        </a:rPr>
                        <a:t>High</a:t>
                      </a:r>
                      <a:endParaRPr lang="en-AU" sz="2400" dirty="0">
                        <a:latin typeface="Garamond"/>
                        <a:ea typeface="Times New Roman"/>
                        <a:cs typeface="Times New Roman"/>
                      </a:endParaRPr>
                    </a:p>
                  </a:txBody>
                  <a:tcPr marL="52775" marR="52775" marT="0" marB="0">
                    <a:lnL>
                      <a:noFill/>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a:lnSpc>
                          <a:spcPct val="100000"/>
                        </a:lnSpc>
                        <a:spcAft>
                          <a:spcPts val="1200"/>
                        </a:spcAft>
                      </a:pPr>
                      <a:r>
                        <a:rPr lang="en-AU" sz="2000" dirty="0">
                          <a:latin typeface="Calibri"/>
                          <a:ea typeface="Times New Roman"/>
                          <a:cs typeface="Calibri"/>
                        </a:rPr>
                        <a:t>Average motivation but plateau in role with potential boredom.</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1200"/>
                        </a:spcAft>
                      </a:pPr>
                      <a:r>
                        <a:rPr lang="en-AU" sz="2000" dirty="0">
                          <a:latin typeface="Calibri"/>
                          <a:ea typeface="Times New Roman"/>
                          <a:cs typeface="Calibri"/>
                        </a:rPr>
                        <a:t>Highly motivating and stimulating, but need to detach from work to recover energy.</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28725">
                <a:tc vMerge="1">
                  <a:txBody>
                    <a:bodyPr/>
                    <a:lstStyle/>
                    <a:p>
                      <a:endParaRPr lang="en-AU"/>
                    </a:p>
                  </a:txBody>
                  <a:tcPr/>
                </a:tc>
                <a:tc rowSpan="3">
                  <a:txBody>
                    <a:bodyPr/>
                    <a:lstStyle/>
                    <a:p>
                      <a:pPr algn="ctr">
                        <a:lnSpc>
                          <a:spcPct val="150000"/>
                        </a:lnSpc>
                        <a:spcAft>
                          <a:spcPts val="600"/>
                        </a:spcAft>
                      </a:pPr>
                      <a:r>
                        <a:rPr lang="en-AU" sz="800" dirty="0" smtClean="0">
                          <a:latin typeface="Calibri"/>
                          <a:ea typeface="Times New Roman"/>
                          <a:cs typeface="Calibri"/>
                        </a:rPr>
                        <a:t/>
                      </a:r>
                      <a:br>
                        <a:rPr lang="en-AU" sz="800" dirty="0" smtClean="0">
                          <a:latin typeface="Calibri"/>
                          <a:ea typeface="Times New Roman"/>
                          <a:cs typeface="Calibri"/>
                        </a:rPr>
                      </a:br>
                      <a:r>
                        <a:rPr lang="en-AU" sz="800" dirty="0">
                          <a:latin typeface="Calibri"/>
                          <a:ea typeface="Times New Roman"/>
                          <a:cs typeface="Calibri"/>
                        </a:rPr>
                        <a:t/>
                      </a:r>
                      <a:br>
                        <a:rPr lang="en-AU" sz="800" dirty="0">
                          <a:latin typeface="Calibri"/>
                          <a:ea typeface="Times New Roman"/>
                          <a:cs typeface="Calibri"/>
                        </a:rPr>
                      </a:br>
                      <a:r>
                        <a:rPr lang="en-AU" sz="2400" dirty="0">
                          <a:latin typeface="Calibri"/>
                          <a:ea typeface="Times New Roman"/>
                          <a:cs typeface="Calibri"/>
                        </a:rPr>
                        <a:t>Low</a:t>
                      </a:r>
                      <a:endParaRPr lang="en-AU" sz="2400" dirty="0">
                        <a:latin typeface="Garamond"/>
                        <a:ea typeface="Times New Roman"/>
                        <a:cs typeface="Times New Roman"/>
                      </a:endParaRPr>
                    </a:p>
                  </a:txBody>
                  <a:tcPr marL="52775" marR="52775" marT="0" marB="0">
                    <a:lnL>
                      <a:noFill/>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a:lnSpc>
                          <a:spcPct val="100000"/>
                        </a:lnSpc>
                        <a:spcAft>
                          <a:spcPts val="1200"/>
                        </a:spcAft>
                      </a:pPr>
                      <a:r>
                        <a:rPr lang="en-AU" sz="2000" dirty="0">
                          <a:latin typeface="Calibri"/>
                          <a:ea typeface="Times New Roman"/>
                          <a:cs typeface="Calibri"/>
                        </a:rPr>
                        <a:t>Under-stimulated in role with definite boredom – becomes “just a job” at best.</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lnSpc>
                          <a:spcPct val="100000"/>
                        </a:lnSpc>
                        <a:spcAft>
                          <a:spcPts val="1200"/>
                        </a:spcAft>
                      </a:pPr>
                      <a:endParaRPr lang="en-AU" sz="2000" dirty="0" smtClean="0">
                        <a:latin typeface="Calibri"/>
                        <a:ea typeface="Times New Roman"/>
                        <a:cs typeface="Calibri"/>
                      </a:endParaRPr>
                    </a:p>
                    <a:p>
                      <a:pPr algn="ctr">
                        <a:lnSpc>
                          <a:spcPct val="100000"/>
                        </a:lnSpc>
                        <a:spcAft>
                          <a:spcPts val="1200"/>
                        </a:spcAft>
                      </a:pPr>
                      <a:r>
                        <a:rPr lang="en-AU" sz="2000" dirty="0" smtClean="0">
                          <a:latin typeface="Calibri"/>
                          <a:ea typeface="Times New Roman"/>
                          <a:cs typeface="Calibri"/>
                        </a:rPr>
                        <a:t>Burnout </a:t>
                      </a:r>
                      <a:r>
                        <a:rPr lang="en-AU" sz="2000" dirty="0">
                          <a:latin typeface="Calibri"/>
                          <a:ea typeface="Times New Roman"/>
                          <a:cs typeface="Calibri"/>
                        </a:rPr>
                        <a:t>in role.</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09575">
                <a:tc vMerge="1">
                  <a:txBody>
                    <a:bodyPr/>
                    <a:lstStyle/>
                    <a:p>
                      <a:endParaRPr lang="en-AU"/>
                    </a:p>
                  </a:txBody>
                  <a:tcPr/>
                </a:tc>
                <a:tc vMerge="1">
                  <a:txBody>
                    <a:bodyPr/>
                    <a:lstStyle/>
                    <a:p>
                      <a:endParaRPr lang="en-AU"/>
                    </a:p>
                  </a:txBody>
                  <a:tcPr/>
                </a:tc>
                <a:tc>
                  <a:txBody>
                    <a:bodyPr/>
                    <a:lstStyle/>
                    <a:p>
                      <a:pPr algn="ctr">
                        <a:lnSpc>
                          <a:spcPct val="150000"/>
                        </a:lnSpc>
                        <a:spcAft>
                          <a:spcPts val="600"/>
                        </a:spcAft>
                      </a:pPr>
                      <a:r>
                        <a:rPr lang="en-AU" sz="2400" dirty="0">
                          <a:latin typeface="Calibri"/>
                          <a:ea typeface="Times New Roman"/>
                          <a:cs typeface="Calibri"/>
                        </a:rPr>
                        <a:t>Low</a:t>
                      </a:r>
                      <a:endParaRPr lang="en-AU" sz="24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5B8B7"/>
                    </a:solidFill>
                  </a:tcPr>
                </a:tc>
                <a:tc>
                  <a:txBody>
                    <a:bodyPr/>
                    <a:lstStyle/>
                    <a:p>
                      <a:pPr algn="ctr">
                        <a:lnSpc>
                          <a:spcPct val="150000"/>
                        </a:lnSpc>
                        <a:spcAft>
                          <a:spcPts val="600"/>
                        </a:spcAft>
                      </a:pPr>
                      <a:r>
                        <a:rPr lang="en-AU" sz="2400" dirty="0">
                          <a:latin typeface="Calibri"/>
                          <a:ea typeface="Times New Roman"/>
                          <a:cs typeface="Calibri"/>
                        </a:rPr>
                        <a:t>High</a:t>
                      </a:r>
                      <a:endParaRPr lang="en-AU" sz="2400" dirty="0">
                        <a:latin typeface="Garamond"/>
                        <a:ea typeface="Times New Roman"/>
                        <a:cs typeface="Times New Roman"/>
                      </a:endParaRPr>
                    </a:p>
                  </a:txBody>
                  <a:tcPr marL="52775" marR="52775" marT="0" marB="0">
                    <a:lnL>
                      <a:noFill/>
                    </a:lnL>
                    <a:lnR>
                      <a:noFill/>
                    </a:lnR>
                    <a:lnT w="12700" cap="flat" cmpd="sng" algn="ctr">
                      <a:solidFill>
                        <a:srgbClr val="000000"/>
                      </a:solidFill>
                      <a:prstDash val="solid"/>
                      <a:round/>
                      <a:headEnd type="none" w="med" len="med"/>
                      <a:tailEnd type="none" w="med" len="med"/>
                    </a:lnT>
                    <a:lnB>
                      <a:noFill/>
                    </a:lnB>
                    <a:solidFill>
                      <a:srgbClr val="E5B8B7"/>
                    </a:solidFill>
                  </a:tcPr>
                </a:tc>
              </a:tr>
              <a:tr h="409575">
                <a:tc vMerge="1">
                  <a:txBody>
                    <a:bodyPr/>
                    <a:lstStyle/>
                    <a:p>
                      <a:endParaRPr lang="en-AU"/>
                    </a:p>
                  </a:txBody>
                  <a:tcPr/>
                </a:tc>
                <a:tc vMerge="1">
                  <a:txBody>
                    <a:bodyPr/>
                    <a:lstStyle/>
                    <a:p>
                      <a:endParaRPr lang="en-AU"/>
                    </a:p>
                  </a:txBody>
                  <a:tcPr/>
                </a:tc>
                <a:tc gridSpan="2">
                  <a:txBody>
                    <a:bodyPr/>
                    <a:lstStyle/>
                    <a:p>
                      <a:pPr algn="ctr">
                        <a:lnSpc>
                          <a:spcPct val="150000"/>
                        </a:lnSpc>
                        <a:spcAft>
                          <a:spcPts val="600"/>
                        </a:spcAft>
                      </a:pPr>
                      <a:r>
                        <a:rPr lang="en-AU" sz="2800" b="1" dirty="0">
                          <a:latin typeface="Calibri"/>
                          <a:ea typeface="Times New Roman"/>
                          <a:cs typeface="Calibri"/>
                        </a:rPr>
                        <a:t>Demands</a:t>
                      </a:r>
                      <a:endParaRPr lang="en-AU" sz="28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a:noFill/>
                    </a:lnR>
                    <a:lnT>
                      <a:noFill/>
                    </a:lnT>
                    <a:lnB>
                      <a:noFill/>
                    </a:lnB>
                    <a:solidFill>
                      <a:srgbClr val="E5B8B7"/>
                    </a:solidFill>
                  </a:tcPr>
                </a:tc>
                <a:tc hMerge="1">
                  <a:txBody>
                    <a:bodyPr/>
                    <a:lstStyle/>
                    <a:p>
                      <a:endParaRPr lang="en-AU"/>
                    </a:p>
                  </a:txBody>
                  <a:tcPr/>
                </a:tc>
              </a:tr>
            </a:tbl>
          </a:graphicData>
        </a:graphic>
      </p:graphicFrame>
    </p:spTree>
    <p:extLst>
      <p:ext uri="{BB962C8B-B14F-4D97-AF65-F5344CB8AC3E}">
        <p14:creationId xmlns:p14="http://schemas.microsoft.com/office/powerpoint/2010/main" val="19765459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Demands and Resources Interact</a:t>
            </a:r>
            <a:endParaRPr lang="en-AU" dirty="0"/>
          </a:p>
        </p:txBody>
      </p:sp>
      <p:graphicFrame>
        <p:nvGraphicFramePr>
          <p:cNvPr id="4" name="Table 3"/>
          <p:cNvGraphicFramePr>
            <a:graphicFrameLocks noGrp="1"/>
          </p:cNvGraphicFramePr>
          <p:nvPr/>
        </p:nvGraphicFramePr>
        <p:xfrm>
          <a:off x="457200" y="2438400"/>
          <a:ext cx="8077200" cy="3646170"/>
        </p:xfrm>
        <a:graphic>
          <a:graphicData uri="http://schemas.openxmlformats.org/drawingml/2006/table">
            <a:tbl>
              <a:tblPr/>
              <a:tblGrid>
                <a:gridCol w="1785487"/>
                <a:gridCol w="1105301"/>
                <a:gridCol w="2519412"/>
                <a:gridCol w="2667000"/>
              </a:tblGrid>
              <a:tr h="1228725">
                <a:tc rowSpan="4">
                  <a:txBody>
                    <a:bodyPr/>
                    <a:lstStyle/>
                    <a:p>
                      <a:pPr>
                        <a:lnSpc>
                          <a:spcPct val="150000"/>
                        </a:lnSpc>
                        <a:spcAft>
                          <a:spcPts val="600"/>
                        </a:spcAft>
                      </a:pPr>
                      <a:endParaRPr lang="en-AU" sz="1000" dirty="0">
                        <a:latin typeface="Garamond"/>
                        <a:ea typeface="Times New Roman"/>
                        <a:cs typeface="Times New Roman"/>
                      </a:endParaRPr>
                    </a:p>
                    <a:p>
                      <a:pPr>
                        <a:lnSpc>
                          <a:spcPct val="150000"/>
                        </a:lnSpc>
                        <a:spcAft>
                          <a:spcPts val="600"/>
                        </a:spcAft>
                      </a:pPr>
                      <a:endParaRPr lang="en-AU" sz="2800" b="1" dirty="0" smtClean="0">
                        <a:latin typeface="Calibri"/>
                        <a:ea typeface="Times New Roman"/>
                        <a:cs typeface="Calibri"/>
                      </a:endParaRPr>
                    </a:p>
                    <a:p>
                      <a:pPr>
                        <a:lnSpc>
                          <a:spcPct val="150000"/>
                        </a:lnSpc>
                        <a:spcAft>
                          <a:spcPts val="600"/>
                        </a:spcAft>
                      </a:pPr>
                      <a:r>
                        <a:rPr lang="en-AU" sz="2800" b="1" dirty="0" smtClean="0">
                          <a:latin typeface="Calibri"/>
                          <a:ea typeface="Times New Roman"/>
                          <a:cs typeface="Calibri"/>
                        </a:rPr>
                        <a:t>Resources</a:t>
                      </a:r>
                      <a:endParaRPr lang="en-AU" sz="2800" dirty="0">
                        <a:latin typeface="Garamond"/>
                        <a:ea typeface="Times New Roman"/>
                        <a:cs typeface="Times New Roman"/>
                      </a:endParaRPr>
                    </a:p>
                  </a:txBody>
                  <a:tcPr marL="52775" marR="52775" marT="0" marB="0">
                    <a:lnL>
                      <a:noFill/>
                    </a:lnL>
                    <a:lnR>
                      <a:noFill/>
                    </a:lnR>
                    <a:lnT>
                      <a:noFill/>
                    </a:lnT>
                    <a:lnB>
                      <a:noFill/>
                    </a:lnB>
                    <a:solidFill>
                      <a:srgbClr val="8DB3E2"/>
                    </a:solidFill>
                  </a:tcPr>
                </a:tc>
                <a:tc>
                  <a:txBody>
                    <a:bodyPr/>
                    <a:lstStyle/>
                    <a:p>
                      <a:pPr algn="ctr">
                        <a:lnSpc>
                          <a:spcPct val="150000"/>
                        </a:lnSpc>
                        <a:spcAft>
                          <a:spcPts val="600"/>
                        </a:spcAft>
                      </a:pPr>
                      <a:r>
                        <a:rPr lang="en-AU" sz="800" dirty="0" smtClean="0">
                          <a:latin typeface="Calibri"/>
                          <a:ea typeface="Times New Roman"/>
                          <a:cs typeface="Calibri"/>
                        </a:rPr>
                        <a:t/>
                      </a:r>
                      <a:br>
                        <a:rPr lang="en-AU" sz="800" dirty="0" smtClean="0">
                          <a:latin typeface="Calibri"/>
                          <a:ea typeface="Times New Roman"/>
                          <a:cs typeface="Calibri"/>
                        </a:rPr>
                      </a:br>
                      <a:r>
                        <a:rPr lang="en-AU" sz="800" dirty="0">
                          <a:latin typeface="Calibri"/>
                          <a:ea typeface="Times New Roman"/>
                          <a:cs typeface="Calibri"/>
                        </a:rPr>
                        <a:t/>
                      </a:r>
                      <a:br>
                        <a:rPr lang="en-AU" sz="800" dirty="0">
                          <a:latin typeface="Calibri"/>
                          <a:ea typeface="Times New Roman"/>
                          <a:cs typeface="Calibri"/>
                        </a:rPr>
                      </a:br>
                      <a:r>
                        <a:rPr lang="en-AU" sz="2400" dirty="0">
                          <a:latin typeface="Calibri"/>
                          <a:ea typeface="Times New Roman"/>
                          <a:cs typeface="Calibri"/>
                        </a:rPr>
                        <a:t>High</a:t>
                      </a:r>
                      <a:endParaRPr lang="en-AU" sz="2400" dirty="0">
                        <a:latin typeface="Garamond"/>
                        <a:ea typeface="Times New Roman"/>
                        <a:cs typeface="Times New Roman"/>
                      </a:endParaRPr>
                    </a:p>
                  </a:txBody>
                  <a:tcPr marL="52775" marR="52775" marT="0" marB="0">
                    <a:lnL>
                      <a:noFill/>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a:lnSpc>
                          <a:spcPct val="100000"/>
                        </a:lnSpc>
                        <a:spcAft>
                          <a:spcPts val="1200"/>
                        </a:spcAft>
                      </a:pPr>
                      <a:r>
                        <a:rPr lang="en-AU" sz="2000" dirty="0">
                          <a:latin typeface="Calibri"/>
                          <a:ea typeface="Times New Roman"/>
                          <a:cs typeface="Calibri"/>
                        </a:rPr>
                        <a:t>Average motivation but plateau in role with potential boredom.</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1200"/>
                        </a:spcAft>
                      </a:pPr>
                      <a:r>
                        <a:rPr lang="en-AU" sz="2000" dirty="0">
                          <a:latin typeface="Calibri"/>
                          <a:ea typeface="Times New Roman"/>
                          <a:cs typeface="Calibri"/>
                        </a:rPr>
                        <a:t>Highly motivating and stimulating, but need to detach from work to recover energy.</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28725">
                <a:tc vMerge="1">
                  <a:txBody>
                    <a:bodyPr/>
                    <a:lstStyle/>
                    <a:p>
                      <a:endParaRPr lang="en-AU"/>
                    </a:p>
                  </a:txBody>
                  <a:tcPr/>
                </a:tc>
                <a:tc rowSpan="3">
                  <a:txBody>
                    <a:bodyPr/>
                    <a:lstStyle/>
                    <a:p>
                      <a:pPr algn="ctr">
                        <a:lnSpc>
                          <a:spcPct val="150000"/>
                        </a:lnSpc>
                        <a:spcAft>
                          <a:spcPts val="600"/>
                        </a:spcAft>
                      </a:pPr>
                      <a:r>
                        <a:rPr lang="en-AU" sz="800" dirty="0" smtClean="0">
                          <a:latin typeface="Calibri"/>
                          <a:ea typeface="Times New Roman"/>
                          <a:cs typeface="Calibri"/>
                        </a:rPr>
                        <a:t/>
                      </a:r>
                      <a:br>
                        <a:rPr lang="en-AU" sz="800" dirty="0" smtClean="0">
                          <a:latin typeface="Calibri"/>
                          <a:ea typeface="Times New Roman"/>
                          <a:cs typeface="Calibri"/>
                        </a:rPr>
                      </a:br>
                      <a:r>
                        <a:rPr lang="en-AU" sz="800" dirty="0">
                          <a:latin typeface="Calibri"/>
                          <a:ea typeface="Times New Roman"/>
                          <a:cs typeface="Calibri"/>
                        </a:rPr>
                        <a:t/>
                      </a:r>
                      <a:br>
                        <a:rPr lang="en-AU" sz="800" dirty="0">
                          <a:latin typeface="Calibri"/>
                          <a:ea typeface="Times New Roman"/>
                          <a:cs typeface="Calibri"/>
                        </a:rPr>
                      </a:br>
                      <a:r>
                        <a:rPr lang="en-AU" sz="2400" dirty="0">
                          <a:latin typeface="Calibri"/>
                          <a:ea typeface="Times New Roman"/>
                          <a:cs typeface="Calibri"/>
                        </a:rPr>
                        <a:t>Low</a:t>
                      </a:r>
                      <a:endParaRPr lang="en-AU" sz="2400" dirty="0">
                        <a:latin typeface="Garamond"/>
                        <a:ea typeface="Times New Roman"/>
                        <a:cs typeface="Times New Roman"/>
                      </a:endParaRPr>
                    </a:p>
                  </a:txBody>
                  <a:tcPr marL="52775" marR="52775" marT="0" marB="0">
                    <a:lnL>
                      <a:noFill/>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a:lnSpc>
                          <a:spcPct val="100000"/>
                        </a:lnSpc>
                        <a:spcAft>
                          <a:spcPts val="1200"/>
                        </a:spcAft>
                      </a:pPr>
                      <a:r>
                        <a:rPr lang="en-AU" sz="2000" dirty="0">
                          <a:latin typeface="Calibri"/>
                          <a:ea typeface="Times New Roman"/>
                          <a:cs typeface="Calibri"/>
                        </a:rPr>
                        <a:t>Under-stimulated in role with definite boredom – becomes “just a job” at best.</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lnSpc>
                          <a:spcPct val="100000"/>
                        </a:lnSpc>
                        <a:spcAft>
                          <a:spcPts val="1200"/>
                        </a:spcAft>
                      </a:pPr>
                      <a:endParaRPr lang="en-AU" sz="2000" dirty="0" smtClean="0">
                        <a:latin typeface="Calibri"/>
                        <a:ea typeface="Times New Roman"/>
                        <a:cs typeface="Calibri"/>
                      </a:endParaRPr>
                    </a:p>
                    <a:p>
                      <a:pPr algn="ctr">
                        <a:lnSpc>
                          <a:spcPct val="100000"/>
                        </a:lnSpc>
                        <a:spcAft>
                          <a:spcPts val="1200"/>
                        </a:spcAft>
                      </a:pPr>
                      <a:r>
                        <a:rPr lang="en-AU" sz="2000" dirty="0" smtClean="0">
                          <a:latin typeface="Calibri"/>
                          <a:ea typeface="Times New Roman"/>
                          <a:cs typeface="Calibri"/>
                        </a:rPr>
                        <a:t>Burnout </a:t>
                      </a:r>
                      <a:r>
                        <a:rPr lang="en-AU" sz="2000" dirty="0">
                          <a:latin typeface="Calibri"/>
                          <a:ea typeface="Times New Roman"/>
                          <a:cs typeface="Calibri"/>
                        </a:rPr>
                        <a:t>in role.</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09575">
                <a:tc vMerge="1">
                  <a:txBody>
                    <a:bodyPr/>
                    <a:lstStyle/>
                    <a:p>
                      <a:endParaRPr lang="en-AU"/>
                    </a:p>
                  </a:txBody>
                  <a:tcPr/>
                </a:tc>
                <a:tc vMerge="1">
                  <a:txBody>
                    <a:bodyPr/>
                    <a:lstStyle/>
                    <a:p>
                      <a:endParaRPr lang="en-AU"/>
                    </a:p>
                  </a:txBody>
                  <a:tcPr/>
                </a:tc>
                <a:tc>
                  <a:txBody>
                    <a:bodyPr/>
                    <a:lstStyle/>
                    <a:p>
                      <a:pPr algn="ctr">
                        <a:lnSpc>
                          <a:spcPct val="150000"/>
                        </a:lnSpc>
                        <a:spcAft>
                          <a:spcPts val="600"/>
                        </a:spcAft>
                      </a:pPr>
                      <a:r>
                        <a:rPr lang="en-AU" sz="2400" dirty="0">
                          <a:latin typeface="Calibri"/>
                          <a:ea typeface="Times New Roman"/>
                          <a:cs typeface="Calibri"/>
                        </a:rPr>
                        <a:t>Low</a:t>
                      </a:r>
                      <a:endParaRPr lang="en-AU" sz="24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5B8B7"/>
                    </a:solidFill>
                  </a:tcPr>
                </a:tc>
                <a:tc>
                  <a:txBody>
                    <a:bodyPr/>
                    <a:lstStyle/>
                    <a:p>
                      <a:pPr algn="ctr">
                        <a:lnSpc>
                          <a:spcPct val="150000"/>
                        </a:lnSpc>
                        <a:spcAft>
                          <a:spcPts val="600"/>
                        </a:spcAft>
                      </a:pPr>
                      <a:r>
                        <a:rPr lang="en-AU" sz="2400" dirty="0">
                          <a:latin typeface="Calibri"/>
                          <a:ea typeface="Times New Roman"/>
                          <a:cs typeface="Calibri"/>
                        </a:rPr>
                        <a:t>High</a:t>
                      </a:r>
                      <a:endParaRPr lang="en-AU" sz="2400" dirty="0">
                        <a:latin typeface="Garamond"/>
                        <a:ea typeface="Times New Roman"/>
                        <a:cs typeface="Times New Roman"/>
                      </a:endParaRPr>
                    </a:p>
                  </a:txBody>
                  <a:tcPr marL="52775" marR="52775" marT="0" marB="0">
                    <a:lnL>
                      <a:noFill/>
                    </a:lnL>
                    <a:lnR>
                      <a:noFill/>
                    </a:lnR>
                    <a:lnT w="12700" cap="flat" cmpd="sng" algn="ctr">
                      <a:solidFill>
                        <a:srgbClr val="000000"/>
                      </a:solidFill>
                      <a:prstDash val="solid"/>
                      <a:round/>
                      <a:headEnd type="none" w="med" len="med"/>
                      <a:tailEnd type="none" w="med" len="med"/>
                    </a:lnT>
                    <a:lnB>
                      <a:noFill/>
                    </a:lnB>
                    <a:solidFill>
                      <a:srgbClr val="E5B8B7"/>
                    </a:solidFill>
                  </a:tcPr>
                </a:tc>
              </a:tr>
              <a:tr h="409575">
                <a:tc vMerge="1">
                  <a:txBody>
                    <a:bodyPr/>
                    <a:lstStyle/>
                    <a:p>
                      <a:endParaRPr lang="en-AU"/>
                    </a:p>
                  </a:txBody>
                  <a:tcPr/>
                </a:tc>
                <a:tc vMerge="1">
                  <a:txBody>
                    <a:bodyPr/>
                    <a:lstStyle/>
                    <a:p>
                      <a:endParaRPr lang="en-AU"/>
                    </a:p>
                  </a:txBody>
                  <a:tcPr/>
                </a:tc>
                <a:tc gridSpan="2">
                  <a:txBody>
                    <a:bodyPr/>
                    <a:lstStyle/>
                    <a:p>
                      <a:pPr algn="ctr">
                        <a:lnSpc>
                          <a:spcPct val="150000"/>
                        </a:lnSpc>
                        <a:spcAft>
                          <a:spcPts val="600"/>
                        </a:spcAft>
                      </a:pPr>
                      <a:r>
                        <a:rPr lang="en-AU" sz="2800" b="1" dirty="0">
                          <a:latin typeface="Calibri"/>
                          <a:ea typeface="Times New Roman"/>
                          <a:cs typeface="Calibri"/>
                        </a:rPr>
                        <a:t>Demands</a:t>
                      </a:r>
                      <a:endParaRPr lang="en-AU" sz="28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a:noFill/>
                    </a:lnR>
                    <a:lnT>
                      <a:noFill/>
                    </a:lnT>
                    <a:lnB>
                      <a:noFill/>
                    </a:lnB>
                    <a:solidFill>
                      <a:srgbClr val="E5B8B7"/>
                    </a:solidFill>
                  </a:tcPr>
                </a:tc>
                <a:tc hMerge="1">
                  <a:txBody>
                    <a:bodyPr/>
                    <a:lstStyle/>
                    <a:p>
                      <a:endParaRPr lang="en-AU"/>
                    </a:p>
                  </a:txBody>
                  <a:tcPr/>
                </a:tc>
              </a:tr>
            </a:tbl>
          </a:graphicData>
        </a:graphic>
      </p:graphicFrame>
      <p:sp>
        <p:nvSpPr>
          <p:cNvPr id="5" name="Down Arrow 4"/>
          <p:cNvSpPr/>
          <p:nvPr/>
        </p:nvSpPr>
        <p:spPr>
          <a:xfrm>
            <a:off x="8077200" y="3505200"/>
            <a:ext cx="304800" cy="533400"/>
          </a:xfrm>
          <a:prstGeom prst="downArrow">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74116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 Job Demands-Resources Model</a:t>
            </a:r>
            <a:endParaRPr lang="en-AU" dirty="0"/>
          </a:p>
        </p:txBody>
      </p:sp>
      <p:sp>
        <p:nvSpPr>
          <p:cNvPr id="4" name="Text Box 3"/>
          <p:cNvSpPr txBox="1">
            <a:spLocks noChangeArrowheads="1"/>
          </p:cNvSpPr>
          <p:nvPr/>
        </p:nvSpPr>
        <p:spPr bwMode="auto">
          <a:xfrm>
            <a:off x="1066800" y="4191000"/>
            <a:ext cx="6752342" cy="1828800"/>
          </a:xfrm>
          <a:prstGeom prst="rect">
            <a:avLst/>
          </a:prstGeom>
          <a:gradFill>
            <a:gsLst>
              <a:gs pos="100000">
                <a:srgbClr val="0070C0"/>
              </a:gs>
              <a:gs pos="0">
                <a:schemeClr val="accent1">
                  <a:tint val="44500"/>
                  <a:satMod val="160000"/>
                </a:schemeClr>
              </a:gs>
              <a:gs pos="100000">
                <a:schemeClr val="accent1">
                  <a:tint val="23500"/>
                  <a:satMod val="160000"/>
                </a:schemeClr>
              </a:gs>
            </a:gsLst>
            <a:lin ang="0" scaled="0"/>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Motivational process</a:t>
            </a:r>
            <a:endParaRPr kumimoji="0" lang="en-US" b="0" i="0" u="none" strike="noStrike" cap="none" normalizeH="0" baseline="0" dirty="0" smtClean="0">
              <a:ln>
                <a:noFill/>
              </a:ln>
              <a:solidFill>
                <a:schemeClr val="tx1"/>
              </a:solidFill>
              <a:effectLst/>
              <a:latin typeface="Arial" pitchFamily="34" charset="0"/>
            </a:endParaRPr>
          </a:p>
        </p:txBody>
      </p:sp>
      <p:sp>
        <p:nvSpPr>
          <p:cNvPr id="5" name="Text Box 2"/>
          <p:cNvSpPr txBox="1">
            <a:spLocks noChangeArrowheads="1"/>
          </p:cNvSpPr>
          <p:nvPr/>
        </p:nvSpPr>
        <p:spPr bwMode="auto">
          <a:xfrm>
            <a:off x="1066799" y="1981200"/>
            <a:ext cx="6781801" cy="1892547"/>
          </a:xfrm>
          <a:prstGeom prst="rect">
            <a:avLst/>
          </a:prstGeom>
          <a:gradFill>
            <a:gsLst>
              <a:gs pos="100000">
                <a:srgbClr val="CC3300"/>
              </a:gs>
              <a:gs pos="0">
                <a:schemeClr val="accent1">
                  <a:tint val="44500"/>
                  <a:satMod val="160000"/>
                </a:schemeClr>
              </a:gs>
              <a:gs pos="100000">
                <a:schemeClr val="accent1">
                  <a:tint val="23500"/>
                  <a:satMod val="160000"/>
                </a:schemeClr>
              </a:gs>
            </a:gsLst>
            <a:lin ang="0" scaled="1"/>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Health impairment process</a:t>
            </a:r>
            <a:endParaRPr kumimoji="0" lang="en-US" b="0" i="0" u="none" strike="noStrike" cap="none" normalizeH="0" baseline="0" dirty="0" smtClean="0">
              <a:ln>
                <a:noFill/>
              </a:ln>
              <a:solidFill>
                <a:schemeClr val="tx1"/>
              </a:solidFill>
              <a:effectLst/>
              <a:latin typeface="Arial" pitchFamily="34" charset="0"/>
            </a:endParaRPr>
          </a:p>
        </p:txBody>
      </p:sp>
      <p:cxnSp>
        <p:nvCxnSpPr>
          <p:cNvPr id="6" name="Straight Arrow Connector 5"/>
          <p:cNvCxnSpPr/>
          <p:nvPr/>
        </p:nvCxnSpPr>
        <p:spPr>
          <a:xfrm rot="16200000" flipH="1">
            <a:off x="2133599" y="4038599"/>
            <a:ext cx="304802" cy="3"/>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7" name="Oval 30"/>
          <p:cNvSpPr>
            <a:spLocks noChangeArrowheads="1"/>
          </p:cNvSpPr>
          <p:nvPr/>
        </p:nvSpPr>
        <p:spPr bwMode="auto">
          <a:xfrm>
            <a:off x="3545234" y="4345006"/>
            <a:ext cx="1876624" cy="1316861"/>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Oval 31"/>
          <p:cNvSpPr>
            <a:spLocks noChangeArrowheads="1"/>
          </p:cNvSpPr>
          <p:nvPr/>
        </p:nvSpPr>
        <p:spPr bwMode="auto">
          <a:xfrm>
            <a:off x="5794722" y="2606649"/>
            <a:ext cx="1876624" cy="942975"/>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Oval 32"/>
          <p:cNvSpPr>
            <a:spLocks noChangeArrowheads="1"/>
          </p:cNvSpPr>
          <p:nvPr/>
        </p:nvSpPr>
        <p:spPr bwMode="auto">
          <a:xfrm>
            <a:off x="5794722" y="4514426"/>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Rectangle 8"/>
          <p:cNvSpPr>
            <a:spLocks noChangeArrowheads="1"/>
          </p:cNvSpPr>
          <p:nvPr/>
        </p:nvSpPr>
        <p:spPr bwMode="auto">
          <a:xfrm>
            <a:off x="1224309" y="4237220"/>
            <a:ext cx="1996821" cy="1447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1" name="Oval 4"/>
          <p:cNvSpPr>
            <a:spLocks noChangeArrowheads="1"/>
          </p:cNvSpPr>
          <p:nvPr/>
        </p:nvSpPr>
        <p:spPr bwMode="auto">
          <a:xfrm>
            <a:off x="1292127" y="4313420"/>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Text Box 5"/>
          <p:cNvSpPr txBox="1">
            <a:spLocks noChangeArrowheads="1"/>
          </p:cNvSpPr>
          <p:nvPr/>
        </p:nvSpPr>
        <p:spPr bwMode="auto">
          <a:xfrm>
            <a:off x="1639792" y="4377825"/>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3" name="Oval 19"/>
          <p:cNvSpPr>
            <a:spLocks noChangeArrowheads="1"/>
          </p:cNvSpPr>
          <p:nvPr/>
        </p:nvSpPr>
        <p:spPr bwMode="auto">
          <a:xfrm>
            <a:off x="3545234" y="2332220"/>
            <a:ext cx="1876624" cy="14478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Text Box 20"/>
          <p:cNvSpPr txBox="1">
            <a:spLocks noChangeArrowheads="1"/>
          </p:cNvSpPr>
          <p:nvPr/>
        </p:nvSpPr>
        <p:spPr bwMode="auto">
          <a:xfrm>
            <a:off x="3856385" y="4428462"/>
            <a:ext cx="1227173" cy="1189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p>
          <a:p>
            <a:pPr marL="0" marR="0" lvl="0" indent="0" defTabSz="914400" rtl="0" eaLnBrk="1" fontAlgn="base" latinLnBrk="0" hangingPunct="1">
              <a:lnSpc>
                <a:spcPct val="100000"/>
              </a:lnSpc>
              <a:spcBef>
                <a:spcPct val="0"/>
              </a:spcBef>
              <a:spcAft>
                <a:spcPts val="1000"/>
              </a:spcAft>
              <a:buClrTx/>
              <a:buSzTx/>
              <a:buFontTx/>
              <a:buChar char="-"/>
              <a:tabLst/>
            </a:pPr>
            <a:r>
              <a:rPr lang="en-AU" sz="1400" dirty="0" smtClean="0">
                <a:latin typeface="Calibri" pitchFamily="34" charset="0"/>
                <a:cs typeface="Arial" pitchFamily="34" charset="0"/>
              </a:rPr>
              <a:t> Vigour</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Dedication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Absorption</a:t>
            </a:r>
            <a:endParaRPr lang="en-AU" sz="1400" dirty="0" smtClean="0">
              <a:latin typeface="Calibri" pitchFamily="34" charset="0"/>
              <a:cs typeface="Arial" pitchFamily="34" charset="0"/>
            </a:endParaRPr>
          </a:p>
        </p:txBody>
      </p:sp>
      <p:sp>
        <p:nvSpPr>
          <p:cNvPr id="15" name="Text Box 21"/>
          <p:cNvSpPr txBox="1">
            <a:spLocks noChangeArrowheads="1"/>
          </p:cNvSpPr>
          <p:nvPr/>
        </p:nvSpPr>
        <p:spPr bwMode="auto">
          <a:xfrm>
            <a:off x="6105427" y="2768574"/>
            <a:ext cx="1322832"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Negative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22"/>
          <p:cNvSpPr txBox="1">
            <a:spLocks noChangeArrowheads="1"/>
          </p:cNvSpPr>
          <p:nvPr/>
        </p:nvSpPr>
        <p:spPr bwMode="auto">
          <a:xfrm>
            <a:off x="6092092" y="4666000"/>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AutoShape 23"/>
          <p:cNvCxnSpPr>
            <a:cxnSpLocks noChangeShapeType="1"/>
          </p:cNvCxnSpPr>
          <p:nvPr/>
        </p:nvCxnSpPr>
        <p:spPr bwMode="auto">
          <a:xfrm>
            <a:off x="3237259" y="3083354"/>
            <a:ext cx="287138" cy="1588"/>
          </a:xfrm>
          <a:prstGeom prst="straightConnector1">
            <a:avLst/>
          </a:prstGeom>
          <a:noFill/>
          <a:ln w="19050">
            <a:solidFill>
              <a:schemeClr val="tx1"/>
            </a:solidFill>
            <a:round/>
            <a:headEnd/>
            <a:tailEnd type="triangle" w="med" len="med"/>
          </a:ln>
        </p:spPr>
      </p:cxnSp>
      <p:cxnSp>
        <p:nvCxnSpPr>
          <p:cNvPr id="18" name="AutoShape 24"/>
          <p:cNvCxnSpPr>
            <a:cxnSpLocks noChangeShapeType="1"/>
          </p:cNvCxnSpPr>
          <p:nvPr/>
        </p:nvCxnSpPr>
        <p:spPr bwMode="auto">
          <a:xfrm>
            <a:off x="3313459" y="5008745"/>
            <a:ext cx="228600" cy="1588"/>
          </a:xfrm>
          <a:prstGeom prst="straightConnector1">
            <a:avLst/>
          </a:prstGeom>
          <a:noFill/>
          <a:ln w="19050">
            <a:solidFill>
              <a:schemeClr val="tx1"/>
            </a:solidFill>
            <a:round/>
            <a:headEnd/>
            <a:tailEnd type="triangle" w="med" len="med"/>
          </a:ln>
        </p:spPr>
      </p:cxnSp>
      <p:cxnSp>
        <p:nvCxnSpPr>
          <p:cNvPr id="19" name="AutoShape 26"/>
          <p:cNvCxnSpPr>
            <a:cxnSpLocks noChangeShapeType="1"/>
          </p:cNvCxnSpPr>
          <p:nvPr/>
        </p:nvCxnSpPr>
        <p:spPr bwMode="auto">
          <a:xfrm flipV="1">
            <a:off x="5447059" y="4999601"/>
            <a:ext cx="304800" cy="1"/>
          </a:xfrm>
          <a:prstGeom prst="straightConnector1">
            <a:avLst/>
          </a:prstGeom>
          <a:noFill/>
          <a:ln w="19050">
            <a:solidFill>
              <a:schemeClr val="tx1"/>
            </a:solidFill>
            <a:round/>
            <a:headEnd/>
            <a:tailEnd type="triangle" w="med" len="med"/>
          </a:ln>
        </p:spPr>
      </p:cxnSp>
      <p:sp>
        <p:nvSpPr>
          <p:cNvPr id="20" name="Text Box 29"/>
          <p:cNvSpPr txBox="1">
            <a:spLocks noChangeArrowheads="1"/>
          </p:cNvSpPr>
          <p:nvPr/>
        </p:nvSpPr>
        <p:spPr bwMode="auto">
          <a:xfrm>
            <a:off x="3819427" y="2386646"/>
            <a:ext cx="1371600" cy="126274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Burnout</a:t>
            </a:r>
          </a:p>
          <a:p>
            <a:pPr marL="0" marR="0" lvl="0" indent="0" defTabSz="914400" rtl="0" eaLnBrk="1" fontAlgn="base" latinLnBrk="0" hangingPunct="1">
              <a:lnSpc>
                <a:spcPct val="100000"/>
              </a:lnSpc>
              <a:spcBef>
                <a:spcPct val="0"/>
              </a:spcBef>
              <a:spcAft>
                <a:spcPts val="1000"/>
              </a:spcAft>
              <a:buClrTx/>
              <a:buSzTx/>
              <a:buFontTx/>
              <a:buNone/>
              <a:tabLst/>
            </a:pPr>
            <a:r>
              <a:rPr lang="en-AU" sz="1400" dirty="0" smtClean="0">
                <a:latin typeface="Calibri" pitchFamily="34" charset="0"/>
                <a:cs typeface="Arial" pitchFamily="34" charset="0"/>
              </a:rPr>
              <a:t>- Exhaustion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Cynicism</a:t>
            </a:r>
            <a:r>
              <a:rPr lang="en-AU" sz="1400" dirty="0" smtClean="0">
                <a:latin typeface="Calibri" pitchFamily="34" charset="0"/>
                <a:cs typeface="Arial" pitchFamily="34" charset="0"/>
              </a:rPr>
              <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Low personal </a:t>
            </a:r>
            <a:r>
              <a:rPr lang="en-AU" sz="1200" dirty="0" smtClean="0">
                <a:latin typeface="Calibri" pitchFamily="34" charset="0"/>
                <a:cs typeface="Arial" pitchFamily="34" charset="0"/>
              </a:rPr>
              <a:t>accomplishment</a:t>
            </a:r>
            <a:endParaRPr lang="en-US" sz="1200" dirty="0" smtClean="0">
              <a:latin typeface="Calibri" pitchFamily="34" charset="0"/>
              <a:cs typeface="Arial" pitchFamily="34" charset="0"/>
            </a:endParaRPr>
          </a:p>
        </p:txBody>
      </p:sp>
      <p:cxnSp>
        <p:nvCxnSpPr>
          <p:cNvPr id="21" name="AutoShape 23"/>
          <p:cNvCxnSpPr>
            <a:cxnSpLocks noChangeShapeType="1"/>
          </p:cNvCxnSpPr>
          <p:nvPr/>
        </p:nvCxnSpPr>
        <p:spPr bwMode="auto">
          <a:xfrm>
            <a:off x="5447059" y="3083354"/>
            <a:ext cx="287138" cy="1588"/>
          </a:xfrm>
          <a:prstGeom prst="straightConnector1">
            <a:avLst/>
          </a:prstGeom>
          <a:noFill/>
          <a:ln w="19050">
            <a:solidFill>
              <a:schemeClr val="tx1"/>
            </a:solidFill>
            <a:round/>
            <a:headEnd/>
            <a:tailEnd type="triangle" w="med" len="med"/>
          </a:ln>
        </p:spPr>
      </p:cxnSp>
      <p:sp>
        <p:nvSpPr>
          <p:cNvPr id="22" name="Rectangle 8"/>
          <p:cNvSpPr>
            <a:spLocks noChangeArrowheads="1"/>
          </p:cNvSpPr>
          <p:nvPr/>
        </p:nvSpPr>
        <p:spPr bwMode="auto">
          <a:xfrm>
            <a:off x="1219200" y="2360501"/>
            <a:ext cx="1996821" cy="1393922"/>
          </a:xfrm>
          <a:prstGeom prst="rect">
            <a:avLst/>
          </a:prstGeom>
          <a:solidFill>
            <a:schemeClr val="accent3">
              <a:lumMod val="50000"/>
              <a:alpha val="54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 name="Oval 2"/>
          <p:cNvSpPr>
            <a:spLocks noChangeArrowheads="1"/>
          </p:cNvSpPr>
          <p:nvPr/>
        </p:nvSpPr>
        <p:spPr bwMode="auto">
          <a:xfrm>
            <a:off x="1295400" y="2791529"/>
            <a:ext cx="1876624" cy="576262"/>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4" name="Text Box 3"/>
          <p:cNvSpPr txBox="1">
            <a:spLocks noChangeArrowheads="1"/>
          </p:cNvSpPr>
          <p:nvPr/>
        </p:nvSpPr>
        <p:spPr bwMode="auto">
          <a:xfrm>
            <a:off x="1621974" y="2856841"/>
            <a:ext cx="1229111" cy="3048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Demands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5" name="Oval 4"/>
          <p:cNvSpPr>
            <a:spLocks noChangeArrowheads="1"/>
          </p:cNvSpPr>
          <p:nvPr/>
        </p:nvSpPr>
        <p:spPr bwMode="auto">
          <a:xfrm>
            <a:off x="1304827" y="5050020"/>
            <a:ext cx="1876624" cy="5842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6" name="Text Box 5"/>
          <p:cNvSpPr txBox="1">
            <a:spLocks noChangeArrowheads="1"/>
          </p:cNvSpPr>
          <p:nvPr/>
        </p:nvSpPr>
        <p:spPr bwMode="auto">
          <a:xfrm>
            <a:off x="1599149" y="5094470"/>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Personal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Demands and Resources Interact</a:t>
            </a:r>
            <a:endParaRPr lang="en-AU" dirty="0"/>
          </a:p>
        </p:txBody>
      </p:sp>
      <p:graphicFrame>
        <p:nvGraphicFramePr>
          <p:cNvPr id="4" name="Table 3"/>
          <p:cNvGraphicFramePr>
            <a:graphicFrameLocks noGrp="1"/>
          </p:cNvGraphicFramePr>
          <p:nvPr/>
        </p:nvGraphicFramePr>
        <p:xfrm>
          <a:off x="457200" y="2438400"/>
          <a:ext cx="8077200" cy="3646170"/>
        </p:xfrm>
        <a:graphic>
          <a:graphicData uri="http://schemas.openxmlformats.org/drawingml/2006/table">
            <a:tbl>
              <a:tblPr/>
              <a:tblGrid>
                <a:gridCol w="1785487"/>
                <a:gridCol w="1105301"/>
                <a:gridCol w="2519412"/>
                <a:gridCol w="2667000"/>
              </a:tblGrid>
              <a:tr h="1228725">
                <a:tc rowSpan="4">
                  <a:txBody>
                    <a:bodyPr/>
                    <a:lstStyle/>
                    <a:p>
                      <a:pPr>
                        <a:lnSpc>
                          <a:spcPct val="150000"/>
                        </a:lnSpc>
                        <a:spcAft>
                          <a:spcPts val="600"/>
                        </a:spcAft>
                      </a:pPr>
                      <a:endParaRPr lang="en-AU" sz="1000" dirty="0">
                        <a:latin typeface="Garamond"/>
                        <a:ea typeface="Times New Roman"/>
                        <a:cs typeface="Times New Roman"/>
                      </a:endParaRPr>
                    </a:p>
                    <a:p>
                      <a:pPr>
                        <a:lnSpc>
                          <a:spcPct val="150000"/>
                        </a:lnSpc>
                        <a:spcAft>
                          <a:spcPts val="600"/>
                        </a:spcAft>
                      </a:pPr>
                      <a:endParaRPr lang="en-AU" sz="2800" b="1" dirty="0" smtClean="0">
                        <a:latin typeface="Calibri"/>
                        <a:ea typeface="Times New Roman"/>
                        <a:cs typeface="Calibri"/>
                      </a:endParaRPr>
                    </a:p>
                    <a:p>
                      <a:pPr>
                        <a:lnSpc>
                          <a:spcPct val="150000"/>
                        </a:lnSpc>
                        <a:spcAft>
                          <a:spcPts val="600"/>
                        </a:spcAft>
                      </a:pPr>
                      <a:r>
                        <a:rPr lang="en-AU" sz="2800" b="1" dirty="0" smtClean="0">
                          <a:latin typeface="Calibri"/>
                          <a:ea typeface="Times New Roman"/>
                          <a:cs typeface="Calibri"/>
                        </a:rPr>
                        <a:t>Resources</a:t>
                      </a:r>
                      <a:endParaRPr lang="en-AU" sz="2800" dirty="0">
                        <a:latin typeface="Garamond"/>
                        <a:ea typeface="Times New Roman"/>
                        <a:cs typeface="Times New Roman"/>
                      </a:endParaRPr>
                    </a:p>
                  </a:txBody>
                  <a:tcPr marL="52775" marR="52775" marT="0" marB="0">
                    <a:lnL>
                      <a:noFill/>
                    </a:lnL>
                    <a:lnR>
                      <a:noFill/>
                    </a:lnR>
                    <a:lnT>
                      <a:noFill/>
                    </a:lnT>
                    <a:lnB>
                      <a:noFill/>
                    </a:lnB>
                    <a:solidFill>
                      <a:srgbClr val="8DB3E2"/>
                    </a:solidFill>
                  </a:tcPr>
                </a:tc>
                <a:tc>
                  <a:txBody>
                    <a:bodyPr/>
                    <a:lstStyle/>
                    <a:p>
                      <a:pPr algn="ctr">
                        <a:lnSpc>
                          <a:spcPct val="150000"/>
                        </a:lnSpc>
                        <a:spcAft>
                          <a:spcPts val="600"/>
                        </a:spcAft>
                      </a:pPr>
                      <a:r>
                        <a:rPr lang="en-AU" sz="800" dirty="0" smtClean="0">
                          <a:latin typeface="Calibri"/>
                          <a:ea typeface="Times New Roman"/>
                          <a:cs typeface="Calibri"/>
                        </a:rPr>
                        <a:t/>
                      </a:r>
                      <a:br>
                        <a:rPr lang="en-AU" sz="800" dirty="0" smtClean="0">
                          <a:latin typeface="Calibri"/>
                          <a:ea typeface="Times New Roman"/>
                          <a:cs typeface="Calibri"/>
                        </a:rPr>
                      </a:br>
                      <a:r>
                        <a:rPr lang="en-AU" sz="800" dirty="0">
                          <a:latin typeface="Calibri"/>
                          <a:ea typeface="Times New Roman"/>
                          <a:cs typeface="Calibri"/>
                        </a:rPr>
                        <a:t/>
                      </a:r>
                      <a:br>
                        <a:rPr lang="en-AU" sz="800" dirty="0">
                          <a:latin typeface="Calibri"/>
                          <a:ea typeface="Times New Roman"/>
                          <a:cs typeface="Calibri"/>
                        </a:rPr>
                      </a:br>
                      <a:r>
                        <a:rPr lang="en-AU" sz="2400" dirty="0">
                          <a:latin typeface="Calibri"/>
                          <a:ea typeface="Times New Roman"/>
                          <a:cs typeface="Calibri"/>
                        </a:rPr>
                        <a:t>High</a:t>
                      </a:r>
                      <a:endParaRPr lang="en-AU" sz="2400" dirty="0">
                        <a:latin typeface="Garamond"/>
                        <a:ea typeface="Times New Roman"/>
                        <a:cs typeface="Times New Roman"/>
                      </a:endParaRPr>
                    </a:p>
                  </a:txBody>
                  <a:tcPr marL="52775" marR="52775" marT="0" marB="0">
                    <a:lnL>
                      <a:noFill/>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a:lnSpc>
                          <a:spcPct val="100000"/>
                        </a:lnSpc>
                        <a:spcAft>
                          <a:spcPts val="1200"/>
                        </a:spcAft>
                      </a:pPr>
                      <a:r>
                        <a:rPr lang="en-AU" sz="2000" dirty="0">
                          <a:latin typeface="Calibri"/>
                          <a:ea typeface="Times New Roman"/>
                          <a:cs typeface="Calibri"/>
                        </a:rPr>
                        <a:t>Average motivation but plateau in role with potential boredom.</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1200"/>
                        </a:spcAft>
                      </a:pPr>
                      <a:r>
                        <a:rPr lang="en-AU" sz="2000" dirty="0">
                          <a:latin typeface="Calibri"/>
                          <a:ea typeface="Times New Roman"/>
                          <a:cs typeface="Calibri"/>
                        </a:rPr>
                        <a:t>Highly motivating and stimulating, but need to detach from work to recover energy.</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28725">
                <a:tc vMerge="1">
                  <a:txBody>
                    <a:bodyPr/>
                    <a:lstStyle/>
                    <a:p>
                      <a:endParaRPr lang="en-AU"/>
                    </a:p>
                  </a:txBody>
                  <a:tcPr/>
                </a:tc>
                <a:tc rowSpan="3">
                  <a:txBody>
                    <a:bodyPr/>
                    <a:lstStyle/>
                    <a:p>
                      <a:pPr algn="ctr">
                        <a:lnSpc>
                          <a:spcPct val="150000"/>
                        </a:lnSpc>
                        <a:spcAft>
                          <a:spcPts val="600"/>
                        </a:spcAft>
                      </a:pPr>
                      <a:r>
                        <a:rPr lang="en-AU" sz="800" dirty="0" smtClean="0">
                          <a:latin typeface="Calibri"/>
                          <a:ea typeface="Times New Roman"/>
                          <a:cs typeface="Calibri"/>
                        </a:rPr>
                        <a:t/>
                      </a:r>
                      <a:br>
                        <a:rPr lang="en-AU" sz="800" dirty="0" smtClean="0">
                          <a:latin typeface="Calibri"/>
                          <a:ea typeface="Times New Roman"/>
                          <a:cs typeface="Calibri"/>
                        </a:rPr>
                      </a:br>
                      <a:r>
                        <a:rPr lang="en-AU" sz="800" dirty="0">
                          <a:latin typeface="Calibri"/>
                          <a:ea typeface="Times New Roman"/>
                          <a:cs typeface="Calibri"/>
                        </a:rPr>
                        <a:t/>
                      </a:r>
                      <a:br>
                        <a:rPr lang="en-AU" sz="800" dirty="0">
                          <a:latin typeface="Calibri"/>
                          <a:ea typeface="Times New Roman"/>
                          <a:cs typeface="Calibri"/>
                        </a:rPr>
                      </a:br>
                      <a:r>
                        <a:rPr lang="en-AU" sz="2400" dirty="0">
                          <a:latin typeface="Calibri"/>
                          <a:ea typeface="Times New Roman"/>
                          <a:cs typeface="Calibri"/>
                        </a:rPr>
                        <a:t>Low</a:t>
                      </a:r>
                      <a:endParaRPr lang="en-AU" sz="2400" dirty="0">
                        <a:latin typeface="Garamond"/>
                        <a:ea typeface="Times New Roman"/>
                        <a:cs typeface="Times New Roman"/>
                      </a:endParaRPr>
                    </a:p>
                  </a:txBody>
                  <a:tcPr marL="52775" marR="52775" marT="0" marB="0">
                    <a:lnL>
                      <a:noFill/>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a:lnSpc>
                          <a:spcPct val="100000"/>
                        </a:lnSpc>
                        <a:spcAft>
                          <a:spcPts val="1200"/>
                        </a:spcAft>
                      </a:pPr>
                      <a:r>
                        <a:rPr lang="en-AU" sz="2000" dirty="0">
                          <a:latin typeface="Calibri"/>
                          <a:ea typeface="Times New Roman"/>
                          <a:cs typeface="Calibri"/>
                        </a:rPr>
                        <a:t>Under-stimulated in role with definite boredom – becomes “just a job” at best.</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lnSpc>
                          <a:spcPct val="100000"/>
                        </a:lnSpc>
                        <a:spcAft>
                          <a:spcPts val="1200"/>
                        </a:spcAft>
                      </a:pPr>
                      <a:endParaRPr lang="en-AU" sz="2000" dirty="0" smtClean="0">
                        <a:latin typeface="Calibri"/>
                        <a:ea typeface="Times New Roman"/>
                        <a:cs typeface="Calibri"/>
                      </a:endParaRPr>
                    </a:p>
                    <a:p>
                      <a:pPr algn="ctr">
                        <a:lnSpc>
                          <a:spcPct val="100000"/>
                        </a:lnSpc>
                        <a:spcAft>
                          <a:spcPts val="1200"/>
                        </a:spcAft>
                      </a:pPr>
                      <a:r>
                        <a:rPr lang="en-AU" sz="2000" dirty="0" smtClean="0">
                          <a:latin typeface="Calibri"/>
                          <a:ea typeface="Times New Roman"/>
                          <a:cs typeface="Calibri"/>
                        </a:rPr>
                        <a:t>Burnout </a:t>
                      </a:r>
                      <a:r>
                        <a:rPr lang="en-AU" sz="2000" dirty="0">
                          <a:latin typeface="Calibri"/>
                          <a:ea typeface="Times New Roman"/>
                          <a:cs typeface="Calibri"/>
                        </a:rPr>
                        <a:t>in role.</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09575">
                <a:tc vMerge="1">
                  <a:txBody>
                    <a:bodyPr/>
                    <a:lstStyle/>
                    <a:p>
                      <a:endParaRPr lang="en-AU"/>
                    </a:p>
                  </a:txBody>
                  <a:tcPr/>
                </a:tc>
                <a:tc vMerge="1">
                  <a:txBody>
                    <a:bodyPr/>
                    <a:lstStyle/>
                    <a:p>
                      <a:endParaRPr lang="en-AU"/>
                    </a:p>
                  </a:txBody>
                  <a:tcPr/>
                </a:tc>
                <a:tc>
                  <a:txBody>
                    <a:bodyPr/>
                    <a:lstStyle/>
                    <a:p>
                      <a:pPr algn="ctr">
                        <a:lnSpc>
                          <a:spcPct val="150000"/>
                        </a:lnSpc>
                        <a:spcAft>
                          <a:spcPts val="600"/>
                        </a:spcAft>
                      </a:pPr>
                      <a:r>
                        <a:rPr lang="en-AU" sz="2400" dirty="0">
                          <a:latin typeface="Calibri"/>
                          <a:ea typeface="Times New Roman"/>
                          <a:cs typeface="Calibri"/>
                        </a:rPr>
                        <a:t>Low</a:t>
                      </a:r>
                      <a:endParaRPr lang="en-AU" sz="24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5B8B7"/>
                    </a:solidFill>
                  </a:tcPr>
                </a:tc>
                <a:tc>
                  <a:txBody>
                    <a:bodyPr/>
                    <a:lstStyle/>
                    <a:p>
                      <a:pPr algn="ctr">
                        <a:lnSpc>
                          <a:spcPct val="150000"/>
                        </a:lnSpc>
                        <a:spcAft>
                          <a:spcPts val="600"/>
                        </a:spcAft>
                      </a:pPr>
                      <a:r>
                        <a:rPr lang="en-AU" sz="2400" dirty="0">
                          <a:latin typeface="Calibri"/>
                          <a:ea typeface="Times New Roman"/>
                          <a:cs typeface="Calibri"/>
                        </a:rPr>
                        <a:t>High</a:t>
                      </a:r>
                      <a:endParaRPr lang="en-AU" sz="2400" dirty="0">
                        <a:latin typeface="Garamond"/>
                        <a:ea typeface="Times New Roman"/>
                        <a:cs typeface="Times New Roman"/>
                      </a:endParaRPr>
                    </a:p>
                  </a:txBody>
                  <a:tcPr marL="52775" marR="52775" marT="0" marB="0">
                    <a:lnL>
                      <a:noFill/>
                    </a:lnL>
                    <a:lnR>
                      <a:noFill/>
                    </a:lnR>
                    <a:lnT w="12700" cap="flat" cmpd="sng" algn="ctr">
                      <a:solidFill>
                        <a:srgbClr val="000000"/>
                      </a:solidFill>
                      <a:prstDash val="solid"/>
                      <a:round/>
                      <a:headEnd type="none" w="med" len="med"/>
                      <a:tailEnd type="none" w="med" len="med"/>
                    </a:lnT>
                    <a:lnB>
                      <a:noFill/>
                    </a:lnB>
                    <a:solidFill>
                      <a:srgbClr val="E5B8B7"/>
                    </a:solidFill>
                  </a:tcPr>
                </a:tc>
              </a:tr>
              <a:tr h="409575">
                <a:tc vMerge="1">
                  <a:txBody>
                    <a:bodyPr/>
                    <a:lstStyle/>
                    <a:p>
                      <a:endParaRPr lang="en-AU"/>
                    </a:p>
                  </a:txBody>
                  <a:tcPr/>
                </a:tc>
                <a:tc vMerge="1">
                  <a:txBody>
                    <a:bodyPr/>
                    <a:lstStyle/>
                    <a:p>
                      <a:endParaRPr lang="en-AU"/>
                    </a:p>
                  </a:txBody>
                  <a:tcPr/>
                </a:tc>
                <a:tc gridSpan="2">
                  <a:txBody>
                    <a:bodyPr/>
                    <a:lstStyle/>
                    <a:p>
                      <a:pPr algn="ctr">
                        <a:lnSpc>
                          <a:spcPct val="150000"/>
                        </a:lnSpc>
                        <a:spcAft>
                          <a:spcPts val="600"/>
                        </a:spcAft>
                      </a:pPr>
                      <a:r>
                        <a:rPr lang="en-AU" sz="2800" b="1" dirty="0">
                          <a:latin typeface="Calibri"/>
                          <a:ea typeface="Times New Roman"/>
                          <a:cs typeface="Calibri"/>
                        </a:rPr>
                        <a:t>Demands</a:t>
                      </a:r>
                      <a:endParaRPr lang="en-AU" sz="28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a:noFill/>
                    </a:lnR>
                    <a:lnT>
                      <a:noFill/>
                    </a:lnT>
                    <a:lnB>
                      <a:noFill/>
                    </a:lnB>
                    <a:solidFill>
                      <a:srgbClr val="E5B8B7"/>
                    </a:solidFill>
                  </a:tcPr>
                </a:tc>
                <a:tc hMerge="1">
                  <a:txBody>
                    <a:bodyPr/>
                    <a:lstStyle/>
                    <a:p>
                      <a:endParaRPr lang="en-AU"/>
                    </a:p>
                  </a:txBody>
                  <a:tcPr/>
                </a:tc>
              </a:tr>
            </a:tbl>
          </a:graphicData>
        </a:graphic>
      </p:graphicFrame>
      <p:sp>
        <p:nvSpPr>
          <p:cNvPr id="5" name="Down Arrow 4"/>
          <p:cNvSpPr/>
          <p:nvPr/>
        </p:nvSpPr>
        <p:spPr>
          <a:xfrm rot="5400000">
            <a:off x="5734050" y="4400550"/>
            <a:ext cx="304800" cy="495300"/>
          </a:xfrm>
          <a:prstGeom prst="downArrow">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Down Arrow 5"/>
          <p:cNvSpPr/>
          <p:nvPr/>
        </p:nvSpPr>
        <p:spPr>
          <a:xfrm rot="7713903">
            <a:off x="5789939" y="3447723"/>
            <a:ext cx="304800" cy="533400"/>
          </a:xfrm>
          <a:prstGeom prst="downArrow">
            <a:avLst/>
          </a:prstGeom>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567966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Demands and Resources Interact</a:t>
            </a:r>
            <a:endParaRPr lang="en-AU" dirty="0"/>
          </a:p>
        </p:txBody>
      </p:sp>
      <p:graphicFrame>
        <p:nvGraphicFramePr>
          <p:cNvPr id="4" name="Table 3"/>
          <p:cNvGraphicFramePr>
            <a:graphicFrameLocks noGrp="1"/>
          </p:cNvGraphicFramePr>
          <p:nvPr/>
        </p:nvGraphicFramePr>
        <p:xfrm>
          <a:off x="457200" y="2438400"/>
          <a:ext cx="8077200" cy="3646170"/>
        </p:xfrm>
        <a:graphic>
          <a:graphicData uri="http://schemas.openxmlformats.org/drawingml/2006/table">
            <a:tbl>
              <a:tblPr/>
              <a:tblGrid>
                <a:gridCol w="1785487"/>
                <a:gridCol w="1105301"/>
                <a:gridCol w="2519412"/>
                <a:gridCol w="2667000"/>
              </a:tblGrid>
              <a:tr h="1228725">
                <a:tc rowSpan="4">
                  <a:txBody>
                    <a:bodyPr/>
                    <a:lstStyle/>
                    <a:p>
                      <a:pPr>
                        <a:lnSpc>
                          <a:spcPct val="150000"/>
                        </a:lnSpc>
                        <a:spcAft>
                          <a:spcPts val="600"/>
                        </a:spcAft>
                      </a:pPr>
                      <a:endParaRPr lang="en-AU" sz="1000" dirty="0">
                        <a:latin typeface="Garamond"/>
                        <a:ea typeface="Times New Roman"/>
                        <a:cs typeface="Times New Roman"/>
                      </a:endParaRPr>
                    </a:p>
                    <a:p>
                      <a:pPr>
                        <a:lnSpc>
                          <a:spcPct val="150000"/>
                        </a:lnSpc>
                        <a:spcAft>
                          <a:spcPts val="600"/>
                        </a:spcAft>
                      </a:pPr>
                      <a:endParaRPr lang="en-AU" sz="2800" b="1" dirty="0" smtClean="0">
                        <a:latin typeface="Calibri"/>
                        <a:ea typeface="Times New Roman"/>
                        <a:cs typeface="Calibri"/>
                      </a:endParaRPr>
                    </a:p>
                    <a:p>
                      <a:pPr>
                        <a:lnSpc>
                          <a:spcPct val="150000"/>
                        </a:lnSpc>
                        <a:spcAft>
                          <a:spcPts val="600"/>
                        </a:spcAft>
                      </a:pPr>
                      <a:r>
                        <a:rPr lang="en-AU" sz="2800" b="1" dirty="0" smtClean="0">
                          <a:latin typeface="Calibri"/>
                          <a:ea typeface="Times New Roman"/>
                          <a:cs typeface="Calibri"/>
                        </a:rPr>
                        <a:t>Resources</a:t>
                      </a:r>
                      <a:endParaRPr lang="en-AU" sz="2800" dirty="0">
                        <a:latin typeface="Garamond"/>
                        <a:ea typeface="Times New Roman"/>
                        <a:cs typeface="Times New Roman"/>
                      </a:endParaRPr>
                    </a:p>
                  </a:txBody>
                  <a:tcPr marL="52775" marR="52775" marT="0" marB="0">
                    <a:lnL>
                      <a:noFill/>
                    </a:lnL>
                    <a:lnR>
                      <a:noFill/>
                    </a:lnR>
                    <a:lnT>
                      <a:noFill/>
                    </a:lnT>
                    <a:lnB>
                      <a:noFill/>
                    </a:lnB>
                    <a:solidFill>
                      <a:srgbClr val="8DB3E2"/>
                    </a:solidFill>
                  </a:tcPr>
                </a:tc>
                <a:tc>
                  <a:txBody>
                    <a:bodyPr/>
                    <a:lstStyle/>
                    <a:p>
                      <a:pPr algn="ctr">
                        <a:lnSpc>
                          <a:spcPct val="150000"/>
                        </a:lnSpc>
                        <a:spcAft>
                          <a:spcPts val="600"/>
                        </a:spcAft>
                      </a:pPr>
                      <a:r>
                        <a:rPr lang="en-AU" sz="800" dirty="0" smtClean="0">
                          <a:latin typeface="Calibri"/>
                          <a:ea typeface="Times New Roman"/>
                          <a:cs typeface="Calibri"/>
                        </a:rPr>
                        <a:t/>
                      </a:r>
                      <a:br>
                        <a:rPr lang="en-AU" sz="800" dirty="0" smtClean="0">
                          <a:latin typeface="Calibri"/>
                          <a:ea typeface="Times New Roman"/>
                          <a:cs typeface="Calibri"/>
                        </a:rPr>
                      </a:br>
                      <a:r>
                        <a:rPr lang="en-AU" sz="800" dirty="0">
                          <a:latin typeface="Calibri"/>
                          <a:ea typeface="Times New Roman"/>
                          <a:cs typeface="Calibri"/>
                        </a:rPr>
                        <a:t/>
                      </a:r>
                      <a:br>
                        <a:rPr lang="en-AU" sz="800" dirty="0">
                          <a:latin typeface="Calibri"/>
                          <a:ea typeface="Times New Roman"/>
                          <a:cs typeface="Calibri"/>
                        </a:rPr>
                      </a:br>
                      <a:r>
                        <a:rPr lang="en-AU" sz="2400" dirty="0">
                          <a:latin typeface="Calibri"/>
                          <a:ea typeface="Times New Roman"/>
                          <a:cs typeface="Calibri"/>
                        </a:rPr>
                        <a:t>High</a:t>
                      </a:r>
                      <a:endParaRPr lang="en-AU" sz="2400" dirty="0">
                        <a:latin typeface="Garamond"/>
                        <a:ea typeface="Times New Roman"/>
                        <a:cs typeface="Times New Roman"/>
                      </a:endParaRPr>
                    </a:p>
                  </a:txBody>
                  <a:tcPr marL="52775" marR="52775" marT="0" marB="0">
                    <a:lnL>
                      <a:noFill/>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a:lnSpc>
                          <a:spcPct val="100000"/>
                        </a:lnSpc>
                        <a:spcAft>
                          <a:spcPts val="1200"/>
                        </a:spcAft>
                      </a:pPr>
                      <a:r>
                        <a:rPr lang="en-AU" sz="2000" dirty="0">
                          <a:latin typeface="Calibri"/>
                          <a:ea typeface="Times New Roman"/>
                          <a:cs typeface="Calibri"/>
                        </a:rPr>
                        <a:t>Average motivation but plateau in role with potential boredom.</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a:lnSpc>
                          <a:spcPct val="100000"/>
                        </a:lnSpc>
                        <a:spcAft>
                          <a:spcPts val="1200"/>
                        </a:spcAft>
                      </a:pPr>
                      <a:r>
                        <a:rPr lang="en-AU" sz="2000" dirty="0">
                          <a:latin typeface="Calibri"/>
                          <a:ea typeface="Times New Roman"/>
                          <a:cs typeface="Calibri"/>
                        </a:rPr>
                        <a:t>Highly motivating and stimulating, but need to detach from work to recover energy.</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1228725">
                <a:tc vMerge="1">
                  <a:txBody>
                    <a:bodyPr/>
                    <a:lstStyle/>
                    <a:p>
                      <a:endParaRPr lang="en-AU"/>
                    </a:p>
                  </a:txBody>
                  <a:tcPr/>
                </a:tc>
                <a:tc rowSpan="3">
                  <a:txBody>
                    <a:bodyPr/>
                    <a:lstStyle/>
                    <a:p>
                      <a:pPr algn="ctr">
                        <a:lnSpc>
                          <a:spcPct val="150000"/>
                        </a:lnSpc>
                        <a:spcAft>
                          <a:spcPts val="600"/>
                        </a:spcAft>
                      </a:pPr>
                      <a:r>
                        <a:rPr lang="en-AU" sz="800" dirty="0" smtClean="0">
                          <a:latin typeface="Calibri"/>
                          <a:ea typeface="Times New Roman"/>
                          <a:cs typeface="Calibri"/>
                        </a:rPr>
                        <a:t/>
                      </a:r>
                      <a:br>
                        <a:rPr lang="en-AU" sz="800" dirty="0" smtClean="0">
                          <a:latin typeface="Calibri"/>
                          <a:ea typeface="Times New Roman"/>
                          <a:cs typeface="Calibri"/>
                        </a:rPr>
                      </a:br>
                      <a:r>
                        <a:rPr lang="en-AU" sz="800" dirty="0">
                          <a:latin typeface="Calibri"/>
                          <a:ea typeface="Times New Roman"/>
                          <a:cs typeface="Calibri"/>
                        </a:rPr>
                        <a:t/>
                      </a:r>
                      <a:br>
                        <a:rPr lang="en-AU" sz="800" dirty="0">
                          <a:latin typeface="Calibri"/>
                          <a:ea typeface="Times New Roman"/>
                          <a:cs typeface="Calibri"/>
                        </a:rPr>
                      </a:br>
                      <a:r>
                        <a:rPr lang="en-AU" sz="2400" dirty="0">
                          <a:latin typeface="Calibri"/>
                          <a:ea typeface="Times New Roman"/>
                          <a:cs typeface="Calibri"/>
                        </a:rPr>
                        <a:t>Low</a:t>
                      </a:r>
                      <a:endParaRPr lang="en-AU" sz="2400" dirty="0">
                        <a:latin typeface="Garamond"/>
                        <a:ea typeface="Times New Roman"/>
                        <a:cs typeface="Times New Roman"/>
                      </a:endParaRPr>
                    </a:p>
                  </a:txBody>
                  <a:tcPr marL="52775" marR="52775" marT="0" marB="0">
                    <a:lnL>
                      <a:noFill/>
                    </a:lnL>
                    <a:lnR w="12700" cap="flat" cmpd="sng" algn="ctr">
                      <a:solidFill>
                        <a:srgbClr val="000000"/>
                      </a:solidFill>
                      <a:prstDash val="solid"/>
                      <a:round/>
                      <a:headEnd type="none" w="med" len="med"/>
                      <a:tailEnd type="none" w="med" len="med"/>
                    </a:lnR>
                    <a:lnT>
                      <a:noFill/>
                    </a:lnT>
                    <a:lnB>
                      <a:noFill/>
                    </a:lnB>
                    <a:solidFill>
                      <a:srgbClr val="8DB3E2"/>
                    </a:solidFill>
                  </a:tcPr>
                </a:tc>
                <a:tc>
                  <a:txBody>
                    <a:bodyPr/>
                    <a:lstStyle/>
                    <a:p>
                      <a:pPr algn="ctr">
                        <a:lnSpc>
                          <a:spcPct val="100000"/>
                        </a:lnSpc>
                        <a:spcAft>
                          <a:spcPts val="1200"/>
                        </a:spcAft>
                      </a:pPr>
                      <a:r>
                        <a:rPr lang="en-AU" sz="2000" dirty="0">
                          <a:latin typeface="Calibri"/>
                          <a:ea typeface="Times New Roman"/>
                          <a:cs typeface="Calibri"/>
                        </a:rPr>
                        <a:t>Under-stimulated in role with definite boredom – becomes “just a job” at best.</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50000"/>
                      </a:schemeClr>
                    </a:solidFill>
                  </a:tcPr>
                </a:tc>
                <a:tc>
                  <a:txBody>
                    <a:bodyPr/>
                    <a:lstStyle/>
                    <a:p>
                      <a:pPr algn="ctr">
                        <a:lnSpc>
                          <a:spcPct val="100000"/>
                        </a:lnSpc>
                        <a:spcAft>
                          <a:spcPts val="1200"/>
                        </a:spcAft>
                      </a:pPr>
                      <a:endParaRPr lang="en-AU" sz="2000" dirty="0" smtClean="0">
                        <a:latin typeface="Calibri"/>
                        <a:ea typeface="Times New Roman"/>
                        <a:cs typeface="Calibri"/>
                      </a:endParaRPr>
                    </a:p>
                    <a:p>
                      <a:pPr algn="ctr">
                        <a:lnSpc>
                          <a:spcPct val="100000"/>
                        </a:lnSpc>
                        <a:spcAft>
                          <a:spcPts val="1200"/>
                        </a:spcAft>
                      </a:pPr>
                      <a:r>
                        <a:rPr lang="en-AU" sz="2000" dirty="0" smtClean="0">
                          <a:latin typeface="Calibri"/>
                          <a:ea typeface="Times New Roman"/>
                          <a:cs typeface="Calibri"/>
                        </a:rPr>
                        <a:t>Burnout </a:t>
                      </a:r>
                      <a:r>
                        <a:rPr lang="en-AU" sz="2000" dirty="0">
                          <a:latin typeface="Calibri"/>
                          <a:ea typeface="Times New Roman"/>
                          <a:cs typeface="Calibri"/>
                        </a:rPr>
                        <a:t>in role.</a:t>
                      </a:r>
                      <a:endParaRPr lang="en-AU" sz="20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r>
              <a:tr h="409575">
                <a:tc vMerge="1">
                  <a:txBody>
                    <a:bodyPr/>
                    <a:lstStyle/>
                    <a:p>
                      <a:endParaRPr lang="en-AU"/>
                    </a:p>
                  </a:txBody>
                  <a:tcPr/>
                </a:tc>
                <a:tc vMerge="1">
                  <a:txBody>
                    <a:bodyPr/>
                    <a:lstStyle/>
                    <a:p>
                      <a:endParaRPr lang="en-AU"/>
                    </a:p>
                  </a:txBody>
                  <a:tcPr/>
                </a:tc>
                <a:tc>
                  <a:txBody>
                    <a:bodyPr/>
                    <a:lstStyle/>
                    <a:p>
                      <a:pPr algn="ctr">
                        <a:lnSpc>
                          <a:spcPct val="150000"/>
                        </a:lnSpc>
                        <a:spcAft>
                          <a:spcPts val="600"/>
                        </a:spcAft>
                      </a:pPr>
                      <a:r>
                        <a:rPr lang="en-AU" sz="2400" dirty="0">
                          <a:latin typeface="Calibri"/>
                          <a:ea typeface="Times New Roman"/>
                          <a:cs typeface="Calibri"/>
                        </a:rPr>
                        <a:t>Low</a:t>
                      </a:r>
                      <a:endParaRPr lang="en-AU" sz="24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E5B8B7"/>
                    </a:solidFill>
                  </a:tcPr>
                </a:tc>
                <a:tc>
                  <a:txBody>
                    <a:bodyPr/>
                    <a:lstStyle/>
                    <a:p>
                      <a:pPr algn="ctr">
                        <a:lnSpc>
                          <a:spcPct val="150000"/>
                        </a:lnSpc>
                        <a:spcAft>
                          <a:spcPts val="600"/>
                        </a:spcAft>
                      </a:pPr>
                      <a:r>
                        <a:rPr lang="en-AU" sz="2400" dirty="0">
                          <a:latin typeface="Calibri"/>
                          <a:ea typeface="Times New Roman"/>
                          <a:cs typeface="Calibri"/>
                        </a:rPr>
                        <a:t>High</a:t>
                      </a:r>
                      <a:endParaRPr lang="en-AU" sz="2400" dirty="0">
                        <a:latin typeface="Garamond"/>
                        <a:ea typeface="Times New Roman"/>
                        <a:cs typeface="Times New Roman"/>
                      </a:endParaRPr>
                    </a:p>
                  </a:txBody>
                  <a:tcPr marL="52775" marR="52775" marT="0" marB="0">
                    <a:lnL>
                      <a:noFill/>
                    </a:lnL>
                    <a:lnR>
                      <a:noFill/>
                    </a:lnR>
                    <a:lnT w="12700" cap="flat" cmpd="sng" algn="ctr">
                      <a:solidFill>
                        <a:srgbClr val="000000"/>
                      </a:solidFill>
                      <a:prstDash val="solid"/>
                      <a:round/>
                      <a:headEnd type="none" w="med" len="med"/>
                      <a:tailEnd type="none" w="med" len="med"/>
                    </a:lnT>
                    <a:lnB>
                      <a:noFill/>
                    </a:lnB>
                    <a:solidFill>
                      <a:srgbClr val="E5B8B7"/>
                    </a:solidFill>
                  </a:tcPr>
                </a:tc>
              </a:tr>
              <a:tr h="409575">
                <a:tc vMerge="1">
                  <a:txBody>
                    <a:bodyPr/>
                    <a:lstStyle/>
                    <a:p>
                      <a:endParaRPr lang="en-AU"/>
                    </a:p>
                  </a:txBody>
                  <a:tcPr/>
                </a:tc>
                <a:tc vMerge="1">
                  <a:txBody>
                    <a:bodyPr/>
                    <a:lstStyle/>
                    <a:p>
                      <a:endParaRPr lang="en-AU"/>
                    </a:p>
                  </a:txBody>
                  <a:tcPr/>
                </a:tc>
                <a:tc gridSpan="2">
                  <a:txBody>
                    <a:bodyPr/>
                    <a:lstStyle/>
                    <a:p>
                      <a:pPr algn="ctr">
                        <a:lnSpc>
                          <a:spcPct val="150000"/>
                        </a:lnSpc>
                        <a:spcAft>
                          <a:spcPts val="600"/>
                        </a:spcAft>
                      </a:pPr>
                      <a:r>
                        <a:rPr lang="en-AU" sz="2800" b="1" dirty="0">
                          <a:latin typeface="Calibri"/>
                          <a:ea typeface="Times New Roman"/>
                          <a:cs typeface="Calibri"/>
                        </a:rPr>
                        <a:t>Demands</a:t>
                      </a:r>
                      <a:endParaRPr lang="en-AU" sz="2800" dirty="0">
                        <a:latin typeface="Garamond"/>
                        <a:ea typeface="Times New Roman"/>
                        <a:cs typeface="Times New Roman"/>
                      </a:endParaRPr>
                    </a:p>
                  </a:txBody>
                  <a:tcPr marL="52775" marR="52775" marT="0" marB="0">
                    <a:lnL w="12700" cap="flat" cmpd="sng" algn="ctr">
                      <a:solidFill>
                        <a:srgbClr val="000000"/>
                      </a:solidFill>
                      <a:prstDash val="solid"/>
                      <a:round/>
                      <a:headEnd type="none" w="med" len="med"/>
                      <a:tailEnd type="none" w="med" len="med"/>
                    </a:lnL>
                    <a:lnR>
                      <a:noFill/>
                    </a:lnR>
                    <a:lnT>
                      <a:noFill/>
                    </a:lnT>
                    <a:lnB>
                      <a:noFill/>
                    </a:lnB>
                    <a:solidFill>
                      <a:srgbClr val="E5B8B7"/>
                    </a:solidFill>
                  </a:tcPr>
                </a:tc>
                <a:tc hMerge="1">
                  <a:txBody>
                    <a:bodyPr/>
                    <a:lstStyle/>
                    <a:p>
                      <a:endParaRPr lang="en-AU"/>
                    </a:p>
                  </a:txBody>
                  <a:tcPr/>
                </a:tc>
              </a:tr>
            </a:tbl>
          </a:graphicData>
        </a:graphic>
      </p:graphicFrame>
    </p:spTree>
    <p:extLst>
      <p:ext uri="{BB962C8B-B14F-4D97-AF65-F5344CB8AC3E}">
        <p14:creationId xmlns:p14="http://schemas.microsoft.com/office/powerpoint/2010/main" val="16338711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essentials for promoting </a:t>
            </a:r>
            <a:br>
              <a:rPr lang="en-US" dirty="0" smtClean="0"/>
            </a:br>
            <a:r>
              <a:rPr lang="en-US" dirty="0" smtClean="0"/>
              <a:t>well-being in ministry</a:t>
            </a:r>
            <a:endParaRPr lang="en-US" dirty="0"/>
          </a:p>
        </p:txBody>
      </p:sp>
      <p:sp>
        <p:nvSpPr>
          <p:cNvPr id="3" name="Content Placeholder 2"/>
          <p:cNvSpPr>
            <a:spLocks noGrp="1"/>
          </p:cNvSpPr>
          <p:nvPr>
            <p:ph idx="1"/>
          </p:nvPr>
        </p:nvSpPr>
        <p:spPr>
          <a:xfrm>
            <a:off x="228600" y="1775191"/>
            <a:ext cx="8458200" cy="4625609"/>
          </a:xfrm>
        </p:spPr>
        <p:txBody>
          <a:bodyPr>
            <a:normAutofit/>
          </a:bodyPr>
          <a:lstStyle/>
          <a:p>
            <a:pPr marL="633222" lvl="0" indent="-514350">
              <a:lnSpc>
                <a:spcPct val="110000"/>
              </a:lnSpc>
              <a:spcAft>
                <a:spcPts val="1200"/>
              </a:spcAft>
              <a:buFont typeface="+mj-lt"/>
              <a:buAutoNum type="arabicPeriod"/>
            </a:pPr>
            <a:r>
              <a:rPr lang="en-AU" sz="2800" dirty="0"/>
              <a:t>Identify and focus on the right job demands (i.e., challenge job demands);</a:t>
            </a:r>
            <a:endParaRPr lang="en-US" sz="2800" dirty="0"/>
          </a:p>
          <a:p>
            <a:pPr marL="633222" lvl="0" indent="-514350">
              <a:lnSpc>
                <a:spcPct val="110000"/>
              </a:lnSpc>
              <a:spcAft>
                <a:spcPts val="1200"/>
              </a:spcAft>
              <a:buFont typeface="+mj-lt"/>
              <a:buAutoNum type="arabicPeriod"/>
            </a:pPr>
            <a:r>
              <a:rPr lang="en-AU" sz="2800" dirty="0"/>
              <a:t>Manage job demands by taking appropriate recovery to avoid chronic energy depletion; and </a:t>
            </a:r>
            <a:endParaRPr lang="en-US" sz="2800" dirty="0"/>
          </a:p>
          <a:p>
            <a:pPr marL="633222" lvl="0" indent="-514350">
              <a:lnSpc>
                <a:spcPct val="110000"/>
              </a:lnSpc>
              <a:spcAft>
                <a:spcPts val="1200"/>
              </a:spcAft>
              <a:buFont typeface="+mj-lt"/>
              <a:buAutoNum type="arabicPeriod"/>
            </a:pPr>
            <a:r>
              <a:rPr lang="en-AU" sz="2800" dirty="0"/>
              <a:t>Constantly replenish the resources to meet those right demands – particularly spiritual resources</a:t>
            </a:r>
            <a:r>
              <a:rPr lang="en-AU" sz="2800" dirty="0" smtClean="0"/>
              <a:t>.</a:t>
            </a:r>
            <a:endParaRPr lang="en-US" sz="2800" dirty="0"/>
          </a:p>
        </p:txBody>
      </p:sp>
      <p:pic>
        <p:nvPicPr>
          <p:cNvPr id="2050" name="Picture 2" descr="http://www.axiompsych.com.au/wp-content/uploads/2015/06/Wellbeing-Image.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6087"/>
          <a:stretch/>
        </p:blipFill>
        <p:spPr bwMode="auto">
          <a:xfrm>
            <a:off x="1905000" y="5387208"/>
            <a:ext cx="5181600" cy="1775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290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5 Fingers for Balance</a:t>
            </a:r>
            <a:endParaRPr lang="en-AU" dirty="0"/>
          </a:p>
        </p:txBody>
      </p:sp>
      <p:pic>
        <p:nvPicPr>
          <p:cNvPr id="8194" name="Picture 2" descr="http://web.mac.com/rachelalisonk/bglibrary/Five_Finger_Rule_files/droppedImage.jpg"/>
          <p:cNvPicPr>
            <a:picLocks noChangeAspect="1" noChangeArrowheads="1"/>
          </p:cNvPicPr>
          <p:nvPr/>
        </p:nvPicPr>
        <p:blipFill>
          <a:blip r:embed="rId2" cstate="print"/>
          <a:srcRect/>
          <a:stretch>
            <a:fillRect/>
          </a:stretch>
        </p:blipFill>
        <p:spPr bwMode="auto">
          <a:xfrm>
            <a:off x="2743200" y="3048000"/>
            <a:ext cx="3810000" cy="3467100"/>
          </a:xfrm>
          <a:prstGeom prst="rect">
            <a:avLst/>
          </a:prstGeom>
          <a:noFill/>
        </p:spPr>
      </p:pic>
      <p:sp>
        <p:nvSpPr>
          <p:cNvPr id="5" name="TextBox 4"/>
          <p:cNvSpPr txBox="1"/>
          <p:nvPr/>
        </p:nvSpPr>
        <p:spPr>
          <a:xfrm>
            <a:off x="6567312" y="3429000"/>
            <a:ext cx="1752600" cy="523220"/>
          </a:xfrm>
          <a:prstGeom prst="rect">
            <a:avLst/>
          </a:prstGeom>
          <a:noFill/>
        </p:spPr>
        <p:txBody>
          <a:bodyPr wrap="square" rtlCol="0">
            <a:spAutoFit/>
          </a:bodyPr>
          <a:lstStyle/>
          <a:p>
            <a:r>
              <a:rPr lang="en-AU" sz="2800" dirty="0" smtClean="0"/>
              <a:t>Diet</a:t>
            </a:r>
            <a:endParaRPr lang="en-AU" sz="2800" dirty="0"/>
          </a:p>
        </p:txBody>
      </p:sp>
      <p:sp>
        <p:nvSpPr>
          <p:cNvPr id="6" name="TextBox 5"/>
          <p:cNvSpPr txBox="1"/>
          <p:nvPr/>
        </p:nvSpPr>
        <p:spPr>
          <a:xfrm>
            <a:off x="5116689" y="2632024"/>
            <a:ext cx="1752600" cy="523220"/>
          </a:xfrm>
          <a:prstGeom prst="rect">
            <a:avLst/>
          </a:prstGeom>
          <a:noFill/>
        </p:spPr>
        <p:txBody>
          <a:bodyPr wrap="square" rtlCol="0">
            <a:spAutoFit/>
          </a:bodyPr>
          <a:lstStyle/>
          <a:p>
            <a:r>
              <a:rPr lang="en-AU" sz="2800" dirty="0" smtClean="0"/>
              <a:t>Exercise</a:t>
            </a:r>
            <a:endParaRPr lang="en-AU" sz="2800" dirty="0"/>
          </a:p>
        </p:txBody>
      </p:sp>
      <p:sp>
        <p:nvSpPr>
          <p:cNvPr id="7" name="TextBox 6"/>
          <p:cNvSpPr txBox="1"/>
          <p:nvPr/>
        </p:nvSpPr>
        <p:spPr>
          <a:xfrm>
            <a:off x="3276600" y="2209800"/>
            <a:ext cx="1752600" cy="523220"/>
          </a:xfrm>
          <a:prstGeom prst="rect">
            <a:avLst/>
          </a:prstGeom>
          <a:noFill/>
        </p:spPr>
        <p:txBody>
          <a:bodyPr wrap="square" rtlCol="0">
            <a:spAutoFit/>
          </a:bodyPr>
          <a:lstStyle/>
          <a:p>
            <a:r>
              <a:rPr lang="en-AU" sz="2800" dirty="0" smtClean="0"/>
              <a:t>Relaxation</a:t>
            </a:r>
            <a:endParaRPr lang="en-AU" sz="2800" dirty="0"/>
          </a:p>
        </p:txBody>
      </p:sp>
      <p:sp>
        <p:nvSpPr>
          <p:cNvPr id="8" name="TextBox 7"/>
          <p:cNvSpPr txBox="1"/>
          <p:nvPr/>
        </p:nvSpPr>
        <p:spPr>
          <a:xfrm>
            <a:off x="1524000" y="2905780"/>
            <a:ext cx="1905000" cy="523220"/>
          </a:xfrm>
          <a:prstGeom prst="rect">
            <a:avLst/>
          </a:prstGeom>
          <a:noFill/>
        </p:spPr>
        <p:txBody>
          <a:bodyPr wrap="square" rtlCol="0">
            <a:spAutoFit/>
          </a:bodyPr>
          <a:lstStyle/>
          <a:p>
            <a:r>
              <a:rPr lang="en-AU" sz="2800" dirty="0" smtClean="0"/>
              <a:t>Good sleep</a:t>
            </a:r>
            <a:endParaRPr lang="en-AU" sz="2800" dirty="0"/>
          </a:p>
        </p:txBody>
      </p:sp>
      <p:sp>
        <p:nvSpPr>
          <p:cNvPr id="9" name="TextBox 8"/>
          <p:cNvSpPr txBox="1"/>
          <p:nvPr/>
        </p:nvSpPr>
        <p:spPr>
          <a:xfrm>
            <a:off x="1143000" y="4532293"/>
            <a:ext cx="1905000" cy="954107"/>
          </a:xfrm>
          <a:prstGeom prst="rect">
            <a:avLst/>
          </a:prstGeom>
          <a:noFill/>
        </p:spPr>
        <p:txBody>
          <a:bodyPr wrap="square" rtlCol="0">
            <a:spAutoFit/>
          </a:bodyPr>
          <a:lstStyle/>
          <a:p>
            <a:r>
              <a:rPr lang="en-AU" sz="2800" dirty="0" smtClean="0"/>
              <a:t>Thinking patterns</a:t>
            </a:r>
            <a:endParaRPr lang="en-AU" sz="2800" dirty="0"/>
          </a:p>
        </p:txBody>
      </p:sp>
      <p:cxnSp>
        <p:nvCxnSpPr>
          <p:cNvPr id="11" name="Straight Connector 10"/>
          <p:cNvCxnSpPr/>
          <p:nvPr/>
        </p:nvCxnSpPr>
        <p:spPr>
          <a:xfrm flipV="1">
            <a:off x="5867400" y="3733800"/>
            <a:ext cx="762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105400" y="3048000"/>
            <a:ext cx="1524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191000" y="26670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00400" y="3352800"/>
            <a:ext cx="2286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514600" y="5105400"/>
            <a:ext cx="381000" cy="762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646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Attachment to God</a:t>
            </a:r>
            <a:endParaRPr lang="en-AU" dirty="0"/>
          </a:p>
        </p:txBody>
      </p:sp>
      <p:graphicFrame>
        <p:nvGraphicFramePr>
          <p:cNvPr id="5" name="Table 4"/>
          <p:cNvGraphicFramePr>
            <a:graphicFrameLocks noGrp="1"/>
          </p:cNvGraphicFramePr>
          <p:nvPr/>
        </p:nvGraphicFramePr>
        <p:xfrm>
          <a:off x="685800" y="2133600"/>
          <a:ext cx="7467600" cy="3809999"/>
        </p:xfrm>
        <a:graphic>
          <a:graphicData uri="http://schemas.openxmlformats.org/drawingml/2006/table">
            <a:tbl>
              <a:tblPr/>
              <a:tblGrid>
                <a:gridCol w="2053590"/>
                <a:gridCol w="466725"/>
                <a:gridCol w="2520315"/>
                <a:gridCol w="2426970"/>
              </a:tblGrid>
              <a:tr h="1004769">
                <a:tc>
                  <a:txBody>
                    <a:bodyPr/>
                    <a:lstStyle/>
                    <a:p>
                      <a:pPr>
                        <a:lnSpc>
                          <a:spcPct val="130000"/>
                        </a:lnSpc>
                        <a:spcBef>
                          <a:spcPts val="600"/>
                        </a:spcBef>
                        <a:spcAft>
                          <a:spcPts val="600"/>
                        </a:spcAft>
                      </a:pPr>
                      <a:endParaRPr lang="en-US" sz="1800" dirty="0">
                        <a:latin typeface="Tw Cen M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B8CCE4"/>
                    </a:solidFill>
                  </a:tcPr>
                </a:tc>
                <a:tc>
                  <a:txBody>
                    <a:bodyPr/>
                    <a:lstStyle/>
                    <a:p>
                      <a:pPr algn="ctr">
                        <a:lnSpc>
                          <a:spcPct val="130000"/>
                        </a:lnSpc>
                        <a:spcBef>
                          <a:spcPts val="600"/>
                        </a:spcBef>
                        <a:spcAft>
                          <a:spcPts val="600"/>
                        </a:spcAft>
                      </a:pPr>
                      <a:endParaRPr lang="en-AU" sz="1800" dirty="0">
                        <a:latin typeface="Calibri"/>
                        <a:ea typeface="Calibri"/>
                        <a:cs typeface="Times New Roman"/>
                      </a:endParaRPr>
                    </a:p>
                  </a:txBody>
                  <a:tcPr marL="57681" marR="57681" marT="0" marB="0">
                    <a:lnL>
                      <a:noFill/>
                    </a:lnL>
                    <a:lnR>
                      <a:noFill/>
                    </a:lnR>
                    <a:lnT w="12700" cap="flat" cmpd="sng" algn="ctr">
                      <a:solidFill>
                        <a:srgbClr val="000000"/>
                      </a:solidFill>
                      <a:prstDash val="solid"/>
                      <a:round/>
                      <a:headEnd type="none" w="med" len="med"/>
                      <a:tailEnd type="none" w="med" len="med"/>
                    </a:lnT>
                    <a:lnB>
                      <a:noFill/>
                    </a:lnB>
                    <a:solidFill>
                      <a:srgbClr val="B8CCE4"/>
                    </a:solidFill>
                  </a:tcPr>
                </a:tc>
                <a:tc gridSpan="2">
                  <a:txBody>
                    <a:bodyPr/>
                    <a:lstStyle/>
                    <a:p>
                      <a:pPr algn="ctr">
                        <a:lnSpc>
                          <a:spcPct val="130000"/>
                        </a:lnSpc>
                        <a:spcBef>
                          <a:spcPts val="600"/>
                        </a:spcBef>
                        <a:spcAft>
                          <a:spcPts val="600"/>
                        </a:spcAft>
                      </a:pPr>
                      <a:r>
                        <a:rPr lang="en-US" sz="2400" b="1" dirty="0">
                          <a:latin typeface="Tw Cen MT"/>
                          <a:ea typeface="Calibri"/>
                          <a:cs typeface="Times New Roman"/>
                        </a:rPr>
                        <a:t>Model of Self: </a:t>
                      </a:r>
                      <a:br>
                        <a:rPr lang="en-US" sz="2400" b="1" dirty="0">
                          <a:latin typeface="Tw Cen MT"/>
                          <a:ea typeface="Calibri"/>
                          <a:cs typeface="Times New Roman"/>
                        </a:rPr>
                      </a:br>
                      <a:r>
                        <a:rPr lang="en-US" sz="2400" b="1" dirty="0">
                          <a:latin typeface="Tw Cen MT"/>
                          <a:ea typeface="Calibri"/>
                          <a:cs typeface="Times New Roman"/>
                        </a:rPr>
                        <a:t>Anxiety about Abandonment</a:t>
                      </a:r>
                      <a:endParaRPr lang="en-AU" sz="2400" dirty="0">
                        <a:latin typeface="Calibri"/>
                        <a:ea typeface="Calibri"/>
                        <a:cs typeface="Times New Roman"/>
                      </a:endParaRPr>
                    </a:p>
                  </a:txBody>
                  <a:tcPr marL="57681" marR="57681"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B8CCE4"/>
                    </a:solidFill>
                  </a:tcPr>
                </a:tc>
                <a:tc hMerge="1">
                  <a:txBody>
                    <a:bodyPr/>
                    <a:lstStyle/>
                    <a:p>
                      <a:endParaRPr lang="en-AU"/>
                    </a:p>
                  </a:txBody>
                  <a:tcPr/>
                </a:tc>
              </a:tr>
              <a:tr h="186518">
                <a:tc>
                  <a:txBody>
                    <a:bodyPr/>
                    <a:lstStyle/>
                    <a:p>
                      <a:pPr algn="ctr">
                        <a:lnSpc>
                          <a:spcPct val="50000"/>
                        </a:lnSpc>
                        <a:spcBef>
                          <a:spcPts val="1200"/>
                        </a:spcBef>
                        <a:spcAft>
                          <a:spcPts val="0"/>
                        </a:spcAft>
                      </a:pPr>
                      <a:endParaRPr lang="en-US" sz="1800">
                        <a:latin typeface="Tw Cen MT"/>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a:noFill/>
                    </a:lnR>
                    <a:lnT>
                      <a:noFill/>
                    </a:lnT>
                    <a:lnB>
                      <a:noFill/>
                    </a:lnB>
                    <a:solidFill>
                      <a:srgbClr val="B8CCE4"/>
                    </a:solidFill>
                  </a:tcPr>
                </a:tc>
                <a:tc>
                  <a:txBody>
                    <a:bodyPr/>
                    <a:lstStyle/>
                    <a:p>
                      <a:pPr algn="ctr">
                        <a:lnSpc>
                          <a:spcPct val="50000"/>
                        </a:lnSpc>
                        <a:spcBef>
                          <a:spcPts val="1200"/>
                        </a:spcBef>
                        <a:spcAft>
                          <a:spcPts val="0"/>
                        </a:spcAft>
                      </a:pPr>
                      <a:endParaRPr lang="en-AU" sz="1800">
                        <a:latin typeface="Calibri"/>
                        <a:ea typeface="Calibri"/>
                        <a:cs typeface="Times New Roman"/>
                      </a:endParaRPr>
                    </a:p>
                  </a:txBody>
                  <a:tcPr marL="57681" marR="57681" marT="0" marB="0">
                    <a:lnL>
                      <a:noFill/>
                    </a:lnL>
                    <a:lnR>
                      <a:noFill/>
                    </a:lnR>
                    <a:lnT>
                      <a:noFill/>
                    </a:lnT>
                    <a:lnB>
                      <a:noFill/>
                    </a:lnB>
                    <a:solidFill>
                      <a:srgbClr val="B8CCE4"/>
                    </a:solidFill>
                  </a:tcPr>
                </a:tc>
                <a:tc>
                  <a:txBody>
                    <a:bodyPr/>
                    <a:lstStyle/>
                    <a:p>
                      <a:pPr algn="ctr">
                        <a:lnSpc>
                          <a:spcPct val="50000"/>
                        </a:lnSpc>
                        <a:spcBef>
                          <a:spcPts val="1200"/>
                        </a:spcBef>
                        <a:spcAft>
                          <a:spcPts val="0"/>
                        </a:spcAft>
                      </a:pPr>
                      <a:r>
                        <a:rPr lang="en-US" sz="1800" b="1" dirty="0">
                          <a:latin typeface="Tw Cen MT"/>
                          <a:ea typeface="Calibri"/>
                          <a:cs typeface="Times New Roman"/>
                        </a:rPr>
                        <a:t>+</a:t>
                      </a:r>
                      <a:endParaRPr lang="en-AU" sz="1800" dirty="0">
                        <a:latin typeface="Calibri"/>
                        <a:ea typeface="Calibri"/>
                        <a:cs typeface="Times New Roman"/>
                      </a:endParaRPr>
                    </a:p>
                  </a:txBody>
                  <a:tcPr marL="57681" marR="57681" marT="0" marB="0">
                    <a:lnL>
                      <a:noFill/>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50000"/>
                        </a:lnSpc>
                        <a:spcBef>
                          <a:spcPts val="1200"/>
                        </a:spcBef>
                        <a:spcAft>
                          <a:spcPts val="0"/>
                        </a:spcAft>
                      </a:pPr>
                      <a:r>
                        <a:rPr lang="en-US" sz="1800" b="1" dirty="0">
                          <a:latin typeface="Tw Cen MT"/>
                          <a:ea typeface="Calibri"/>
                          <a:cs typeface="Times New Roman"/>
                        </a:rPr>
                        <a:t>-</a:t>
                      </a:r>
                      <a:endParaRPr lang="en-AU" sz="1800" dirty="0">
                        <a:latin typeface="Calibri"/>
                        <a:ea typeface="Calibri"/>
                        <a:cs typeface="Times New Roman"/>
                      </a:endParaRPr>
                    </a:p>
                  </a:txBody>
                  <a:tcPr marL="57681" marR="5768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r>
              <a:tr h="1309356">
                <a:tc rowSpan="2">
                  <a:txBody>
                    <a:bodyPr/>
                    <a:lstStyle/>
                    <a:p>
                      <a:pPr algn="ctr">
                        <a:lnSpc>
                          <a:spcPct val="130000"/>
                        </a:lnSpc>
                        <a:spcBef>
                          <a:spcPts val="600"/>
                        </a:spcBef>
                        <a:spcAft>
                          <a:spcPts val="600"/>
                        </a:spcAft>
                      </a:pPr>
                      <a:r>
                        <a:rPr lang="en-US" sz="2400" b="1" dirty="0" smtClean="0">
                          <a:latin typeface="Tw Cen MT"/>
                          <a:ea typeface="Calibri"/>
                          <a:cs typeface="Times New Roman"/>
                        </a:rPr>
                        <a:t>Model </a:t>
                      </a:r>
                      <a:r>
                        <a:rPr lang="en-US" sz="2400" b="1" dirty="0">
                          <a:latin typeface="Tw Cen MT"/>
                          <a:ea typeface="Calibri"/>
                          <a:cs typeface="Times New Roman"/>
                        </a:rPr>
                        <a:t>of Other: Avoidance of Intimacy</a:t>
                      </a:r>
                      <a:endParaRPr lang="en-AU" sz="2400" dirty="0">
                        <a:latin typeface="Calibri"/>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30000"/>
                        </a:lnSpc>
                        <a:spcBef>
                          <a:spcPts val="600"/>
                        </a:spcBef>
                        <a:spcAft>
                          <a:spcPts val="600"/>
                        </a:spcAft>
                      </a:pPr>
                      <a:endParaRPr lang="en-AU" sz="1800">
                        <a:latin typeface="Calibri"/>
                        <a:ea typeface="Calibri"/>
                        <a:cs typeface="Times New Roman"/>
                      </a:endParaRPr>
                    </a:p>
                    <a:p>
                      <a:pPr algn="r">
                        <a:lnSpc>
                          <a:spcPct val="130000"/>
                        </a:lnSpc>
                        <a:spcBef>
                          <a:spcPts val="600"/>
                        </a:spcBef>
                        <a:spcAft>
                          <a:spcPts val="600"/>
                        </a:spcAft>
                      </a:pPr>
                      <a:r>
                        <a:rPr lang="en-US" sz="1800" b="1">
                          <a:latin typeface="Tw Cen MT"/>
                          <a:ea typeface="Calibri"/>
                          <a:cs typeface="Times New Roman"/>
                        </a:rPr>
                        <a:t>+</a:t>
                      </a:r>
                      <a:endParaRPr lang="en-AU" sz="1800">
                        <a:latin typeface="Calibri"/>
                        <a:ea typeface="Calibri"/>
                        <a:cs typeface="Times New Roman"/>
                      </a:endParaRPr>
                    </a:p>
                  </a:txBody>
                  <a:tcPr marL="57681" marR="57681" marT="0" marB="0">
                    <a:lnL>
                      <a:noFill/>
                    </a:lnL>
                    <a:lnR w="12700" cap="flat" cmpd="sng" algn="ctr">
                      <a:solidFill>
                        <a:srgbClr val="000000"/>
                      </a:solidFill>
                      <a:prstDash val="solid"/>
                      <a:round/>
                      <a:headEnd type="none" w="med" len="med"/>
                      <a:tailEnd type="none" w="med" len="med"/>
                    </a:lnR>
                    <a:lnT>
                      <a:noFill/>
                    </a:lnT>
                    <a:lnB>
                      <a:noFill/>
                    </a:lnB>
                    <a:solidFill>
                      <a:srgbClr val="B8CCE4"/>
                    </a:solidFill>
                  </a:tcPr>
                </a:tc>
                <a:tc>
                  <a:txBody>
                    <a:bodyPr/>
                    <a:lstStyle/>
                    <a:p>
                      <a:pPr>
                        <a:lnSpc>
                          <a:spcPct val="130000"/>
                        </a:lnSpc>
                        <a:spcBef>
                          <a:spcPts val="600"/>
                        </a:spcBef>
                        <a:spcAft>
                          <a:spcPts val="600"/>
                        </a:spcAft>
                      </a:pPr>
                      <a:r>
                        <a:rPr lang="en-US" sz="2000" dirty="0">
                          <a:latin typeface="Tw Cen MT"/>
                          <a:ea typeface="Calibri"/>
                          <a:cs typeface="Times New Roman"/>
                        </a:rPr>
                        <a:t>Secure </a:t>
                      </a:r>
                      <a:br>
                        <a:rPr lang="en-US" sz="2000" dirty="0">
                          <a:latin typeface="Tw Cen MT"/>
                          <a:ea typeface="Calibri"/>
                          <a:cs typeface="Times New Roman"/>
                        </a:rPr>
                      </a:br>
                      <a:r>
                        <a:rPr lang="en-US" sz="2000" i="1" dirty="0">
                          <a:latin typeface="Tw Cen MT"/>
                          <a:ea typeface="Calibri"/>
                          <a:cs typeface="Times New Roman"/>
                        </a:rPr>
                        <a:t>(Positive Other and Positive Self)</a:t>
                      </a:r>
                      <a:r>
                        <a:rPr lang="en-US" sz="2000" dirty="0">
                          <a:latin typeface="Tw Cen MT"/>
                          <a:ea typeface="Calibri"/>
                          <a:cs typeface="Times New Roman"/>
                        </a:rPr>
                        <a:t> </a:t>
                      </a:r>
                      <a:endParaRPr lang="en-AU" sz="2000" dirty="0">
                        <a:latin typeface="Calibri"/>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nSpc>
                          <a:spcPct val="130000"/>
                        </a:lnSpc>
                        <a:spcBef>
                          <a:spcPts val="600"/>
                        </a:spcBef>
                        <a:spcAft>
                          <a:spcPts val="600"/>
                        </a:spcAft>
                      </a:pPr>
                      <a:r>
                        <a:rPr lang="en-US" sz="2000" dirty="0">
                          <a:latin typeface="Tw Cen MT"/>
                          <a:ea typeface="Calibri"/>
                          <a:cs typeface="Times New Roman"/>
                        </a:rPr>
                        <a:t>Preoccupied </a:t>
                      </a:r>
                      <a:r>
                        <a:rPr lang="en-US" sz="2000" dirty="0" smtClean="0">
                          <a:latin typeface="Tw Cen MT"/>
                          <a:ea typeface="Calibri"/>
                          <a:cs typeface="Times New Roman"/>
                        </a:rPr>
                        <a:t/>
                      </a:r>
                      <a:br>
                        <a:rPr lang="en-US" sz="2000" dirty="0" smtClean="0">
                          <a:latin typeface="Tw Cen MT"/>
                          <a:ea typeface="Calibri"/>
                          <a:cs typeface="Times New Roman"/>
                        </a:rPr>
                      </a:br>
                      <a:r>
                        <a:rPr lang="en-US" sz="2000" i="1" dirty="0" smtClean="0">
                          <a:latin typeface="Tw Cen MT"/>
                          <a:ea typeface="Calibri"/>
                          <a:cs typeface="Times New Roman"/>
                        </a:rPr>
                        <a:t>(</a:t>
                      </a:r>
                      <a:r>
                        <a:rPr lang="en-US" sz="2000" i="1" dirty="0">
                          <a:latin typeface="Tw Cen MT"/>
                          <a:ea typeface="Calibri"/>
                          <a:cs typeface="Times New Roman"/>
                        </a:rPr>
                        <a:t>Positive Other and Negative Self)</a:t>
                      </a:r>
                      <a:endParaRPr lang="en-AU" sz="2000" dirty="0">
                        <a:latin typeface="Calibri"/>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309356">
                <a:tc vMerge="1">
                  <a:txBody>
                    <a:bodyPr/>
                    <a:lstStyle/>
                    <a:p>
                      <a:endParaRPr lang="en-AU"/>
                    </a:p>
                  </a:txBody>
                  <a:tcPr/>
                </a:tc>
                <a:tc>
                  <a:txBody>
                    <a:bodyPr/>
                    <a:lstStyle/>
                    <a:p>
                      <a:pPr>
                        <a:lnSpc>
                          <a:spcPct val="130000"/>
                        </a:lnSpc>
                        <a:spcBef>
                          <a:spcPts val="600"/>
                        </a:spcBef>
                        <a:spcAft>
                          <a:spcPts val="600"/>
                        </a:spcAft>
                      </a:pPr>
                      <a:endParaRPr lang="en-AU" sz="1800">
                        <a:latin typeface="Calibri"/>
                        <a:ea typeface="Calibri"/>
                        <a:cs typeface="Times New Roman"/>
                      </a:endParaRPr>
                    </a:p>
                    <a:p>
                      <a:pPr algn="r">
                        <a:lnSpc>
                          <a:spcPct val="130000"/>
                        </a:lnSpc>
                        <a:spcBef>
                          <a:spcPts val="600"/>
                        </a:spcBef>
                        <a:spcAft>
                          <a:spcPts val="600"/>
                        </a:spcAft>
                      </a:pPr>
                      <a:r>
                        <a:rPr lang="en-US" sz="1800" b="1">
                          <a:latin typeface="Tw Cen MT"/>
                          <a:ea typeface="Calibri"/>
                          <a:cs typeface="Times New Roman"/>
                        </a:rPr>
                        <a:t>-</a:t>
                      </a:r>
                      <a:endParaRPr lang="en-AU" sz="1800">
                        <a:latin typeface="Calibri"/>
                        <a:ea typeface="Calibri"/>
                        <a:cs typeface="Times New Roman"/>
                      </a:endParaRPr>
                    </a:p>
                  </a:txBody>
                  <a:tcPr marL="57681" marR="57681"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8CCE4"/>
                    </a:solidFill>
                  </a:tcPr>
                </a:tc>
                <a:tc>
                  <a:txBody>
                    <a:bodyPr/>
                    <a:lstStyle/>
                    <a:p>
                      <a:pPr>
                        <a:lnSpc>
                          <a:spcPct val="130000"/>
                        </a:lnSpc>
                        <a:spcBef>
                          <a:spcPts val="600"/>
                        </a:spcBef>
                        <a:spcAft>
                          <a:spcPts val="600"/>
                        </a:spcAft>
                      </a:pPr>
                      <a:r>
                        <a:rPr lang="en-US" sz="2000" dirty="0">
                          <a:latin typeface="Tw Cen MT"/>
                          <a:ea typeface="Calibri"/>
                          <a:cs typeface="Times New Roman"/>
                        </a:rPr>
                        <a:t>Dismissive </a:t>
                      </a:r>
                      <a:r>
                        <a:rPr lang="en-US" sz="2000" dirty="0" smtClean="0">
                          <a:latin typeface="Tw Cen MT"/>
                          <a:ea typeface="Calibri"/>
                          <a:cs typeface="Times New Roman"/>
                        </a:rPr>
                        <a:t/>
                      </a:r>
                      <a:br>
                        <a:rPr lang="en-US" sz="2000" dirty="0" smtClean="0">
                          <a:latin typeface="Tw Cen MT"/>
                          <a:ea typeface="Calibri"/>
                          <a:cs typeface="Times New Roman"/>
                        </a:rPr>
                      </a:br>
                      <a:r>
                        <a:rPr lang="en-US" sz="2000" i="1" dirty="0" smtClean="0">
                          <a:latin typeface="Tw Cen MT"/>
                          <a:ea typeface="Calibri"/>
                          <a:cs typeface="Times New Roman"/>
                        </a:rPr>
                        <a:t>(</a:t>
                      </a:r>
                      <a:r>
                        <a:rPr lang="en-US" sz="2000" i="1" dirty="0">
                          <a:latin typeface="Tw Cen MT"/>
                          <a:ea typeface="Calibri"/>
                          <a:cs typeface="Times New Roman"/>
                        </a:rPr>
                        <a:t>Negative Other and Positive Self)</a:t>
                      </a:r>
                      <a:endParaRPr lang="en-AU" sz="2000" dirty="0">
                        <a:latin typeface="Calibri"/>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DFEC"/>
                    </a:solidFill>
                  </a:tcPr>
                </a:tc>
                <a:tc>
                  <a:txBody>
                    <a:bodyPr/>
                    <a:lstStyle/>
                    <a:p>
                      <a:pPr>
                        <a:lnSpc>
                          <a:spcPct val="130000"/>
                        </a:lnSpc>
                        <a:spcBef>
                          <a:spcPts val="600"/>
                        </a:spcBef>
                        <a:spcAft>
                          <a:spcPts val="600"/>
                        </a:spcAft>
                      </a:pPr>
                      <a:r>
                        <a:rPr lang="en-US" sz="2000" dirty="0">
                          <a:latin typeface="Tw Cen MT"/>
                          <a:ea typeface="Calibri"/>
                          <a:cs typeface="Times New Roman"/>
                        </a:rPr>
                        <a:t>Fearful </a:t>
                      </a:r>
                      <a:br>
                        <a:rPr lang="en-US" sz="2000" dirty="0">
                          <a:latin typeface="Tw Cen MT"/>
                          <a:ea typeface="Calibri"/>
                          <a:cs typeface="Times New Roman"/>
                        </a:rPr>
                      </a:br>
                      <a:r>
                        <a:rPr lang="en-US" sz="2000" i="1" dirty="0">
                          <a:latin typeface="Tw Cen MT"/>
                          <a:ea typeface="Calibri"/>
                          <a:cs typeface="Times New Roman"/>
                        </a:rPr>
                        <a:t>(Negative Other and Negative Self)</a:t>
                      </a:r>
                      <a:endParaRPr lang="en-AU" sz="2000" dirty="0">
                        <a:latin typeface="Calibri"/>
                        <a:ea typeface="Calibri"/>
                        <a:cs typeface="Times New Roman"/>
                      </a:endParaRPr>
                    </a:p>
                  </a:txBody>
                  <a:tcPr marL="57681" marR="576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66"/>
                    </a:solidFill>
                  </a:tcPr>
                </a:tc>
              </a:tr>
            </a:tbl>
          </a:graphicData>
        </a:graphic>
      </p:graphicFrame>
    </p:spTree>
    <p:extLst>
      <p:ext uri="{BB962C8B-B14F-4D97-AF65-F5344CB8AC3E}">
        <p14:creationId xmlns:p14="http://schemas.microsoft.com/office/powerpoint/2010/main" val="30236440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Session “take homes”</a:t>
            </a:r>
            <a:endParaRPr lang="en-AU" dirty="0"/>
          </a:p>
        </p:txBody>
      </p:sp>
      <p:graphicFrame>
        <p:nvGraphicFramePr>
          <p:cNvPr id="5" name="Table 4"/>
          <p:cNvGraphicFramePr>
            <a:graphicFrameLocks noGrp="1"/>
          </p:cNvGraphicFramePr>
          <p:nvPr/>
        </p:nvGraphicFramePr>
        <p:xfrm>
          <a:off x="0" y="4571999"/>
          <a:ext cx="9144000" cy="2286001"/>
        </p:xfrm>
        <a:graphic>
          <a:graphicData uri="http://schemas.openxmlformats.org/drawingml/2006/table">
            <a:tbl>
              <a:tblPr firstRow="1" bandRow="1">
                <a:tableStyleId>{5C22544A-7EE6-4342-B048-85BDC9FD1C3A}</a:tableStyleId>
              </a:tblPr>
              <a:tblGrid>
                <a:gridCol w="2813538"/>
                <a:gridCol w="2989385"/>
                <a:gridCol w="3341077"/>
              </a:tblGrid>
              <a:tr h="577433">
                <a:tc>
                  <a:txBody>
                    <a:bodyPr/>
                    <a:lstStyle/>
                    <a:p>
                      <a:endParaRPr lang="en-AU" dirty="0"/>
                    </a:p>
                  </a:txBody>
                  <a:tcPr/>
                </a:tc>
                <a:tc>
                  <a:txBody>
                    <a:bodyPr/>
                    <a:lstStyle/>
                    <a:p>
                      <a:pPr>
                        <a:spcBef>
                          <a:spcPts val="1800"/>
                        </a:spcBef>
                      </a:pPr>
                      <a:r>
                        <a:rPr lang="en-AU" dirty="0" smtClean="0">
                          <a:solidFill>
                            <a:schemeClr val="tx1"/>
                          </a:solidFill>
                        </a:rPr>
                        <a:t>Simple plan to enact</a:t>
                      </a:r>
                      <a:endParaRPr lang="en-AU" dirty="0">
                        <a:solidFill>
                          <a:schemeClr val="tx1"/>
                        </a:solidFill>
                      </a:endParaRPr>
                    </a:p>
                  </a:txBody>
                  <a:tcPr/>
                </a:tc>
                <a:tc>
                  <a:txBody>
                    <a:bodyPr/>
                    <a:lstStyle/>
                    <a:p>
                      <a:r>
                        <a:rPr lang="en-AU" dirty="0" smtClean="0">
                          <a:solidFill>
                            <a:schemeClr val="tx1"/>
                          </a:solidFill>
                        </a:rPr>
                        <a:t>Who will I be accountable to</a:t>
                      </a:r>
                      <a:endParaRPr lang="en-AU" dirty="0">
                        <a:solidFill>
                          <a:schemeClr val="tx1"/>
                        </a:solidFill>
                      </a:endParaRPr>
                    </a:p>
                  </a:txBody>
                  <a:tcPr/>
                </a:tc>
              </a:tr>
              <a:tr h="854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1500" i="1" kern="1200" dirty="0" smtClean="0">
                          <a:solidFill>
                            <a:schemeClr val="dk1"/>
                          </a:solidFill>
                          <a:latin typeface="+mn-lt"/>
                          <a:ea typeface="+mn-ea"/>
                          <a:cs typeface="+mn-cs"/>
                        </a:rPr>
                        <a:t>Key personal resources I can develop are:</a:t>
                      </a:r>
                      <a:endParaRPr kumimoji="0" lang="en-AU" sz="1500" kern="1200" dirty="0" smtClean="0">
                        <a:solidFill>
                          <a:schemeClr val="dk1"/>
                        </a:solidFill>
                        <a:latin typeface="+mn-lt"/>
                        <a:ea typeface="+mn-ea"/>
                        <a:cs typeface="+mn-cs"/>
                      </a:endParaRPr>
                    </a:p>
                  </a:txBody>
                  <a:tcPr/>
                </a:tc>
                <a:tc>
                  <a:txBody>
                    <a:bodyPr/>
                    <a:lstStyle/>
                    <a:p>
                      <a:endParaRPr lang="en-AU" dirty="0"/>
                    </a:p>
                  </a:txBody>
                  <a:tcPr/>
                </a:tc>
                <a:tc>
                  <a:txBody>
                    <a:bodyPr/>
                    <a:lstStyle/>
                    <a:p>
                      <a:endParaRPr lang="en-AU" dirty="0"/>
                    </a:p>
                  </a:txBody>
                  <a:tcPr/>
                </a:tc>
              </a:tr>
              <a:tr h="8542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AU" sz="1500" i="1" kern="1200" dirty="0" smtClean="0">
                          <a:solidFill>
                            <a:schemeClr val="dk1"/>
                          </a:solidFill>
                          <a:latin typeface="+mn-lt"/>
                          <a:ea typeface="+mn-ea"/>
                          <a:cs typeface="+mn-cs"/>
                        </a:rPr>
                        <a:t>Key spiritual resources to develop are:</a:t>
                      </a:r>
                      <a:endParaRPr kumimoji="0" lang="en-AU" sz="1500" kern="1200" dirty="0" smtClean="0">
                        <a:solidFill>
                          <a:schemeClr val="dk1"/>
                        </a:solidFill>
                        <a:latin typeface="+mn-lt"/>
                        <a:ea typeface="+mn-ea"/>
                        <a:cs typeface="+mn-cs"/>
                      </a:endParaRPr>
                    </a:p>
                  </a:txBody>
                  <a:tcPr/>
                </a:tc>
                <a:tc>
                  <a:txBody>
                    <a:bodyPr/>
                    <a:lstStyle/>
                    <a:p>
                      <a:endParaRPr lang="en-AU" dirty="0"/>
                    </a:p>
                  </a:txBody>
                  <a:tcPr/>
                </a:tc>
                <a:tc>
                  <a:txBody>
                    <a:bodyPr/>
                    <a:lstStyle/>
                    <a:p>
                      <a:endParaRPr lang="en-AU" dirty="0"/>
                    </a:p>
                  </a:txBody>
                  <a:tcPr/>
                </a:tc>
              </a:tr>
            </a:tbl>
          </a:graphicData>
        </a:graphic>
      </p:graphicFrame>
      <p:sp>
        <p:nvSpPr>
          <p:cNvPr id="3" name="Content Placeholder 2"/>
          <p:cNvSpPr>
            <a:spLocks noGrp="1"/>
          </p:cNvSpPr>
          <p:nvPr>
            <p:ph idx="1"/>
          </p:nvPr>
        </p:nvSpPr>
        <p:spPr>
          <a:xfrm>
            <a:off x="0" y="1600200"/>
            <a:ext cx="8915400" cy="3505200"/>
          </a:xfrm>
        </p:spPr>
        <p:txBody>
          <a:bodyPr>
            <a:normAutofit fontScale="62500" lnSpcReduction="20000"/>
          </a:bodyPr>
          <a:lstStyle/>
          <a:p>
            <a:pPr marL="0" indent="0">
              <a:buNone/>
            </a:pPr>
            <a:r>
              <a:rPr lang="en-AU" b="1" dirty="0" smtClean="0"/>
              <a:t>My Ministry-Work Environment</a:t>
            </a:r>
          </a:p>
          <a:p>
            <a:pPr marL="292608" lvl="1" indent="0">
              <a:buClr>
                <a:schemeClr val="accent1"/>
              </a:buClr>
            </a:pPr>
            <a:r>
              <a:rPr lang="en-AU" i="1" dirty="0" smtClean="0"/>
              <a:t> </a:t>
            </a:r>
            <a:r>
              <a:rPr lang="en-AU" sz="2900" i="1" dirty="0" smtClean="0"/>
              <a:t>My key Ministry-Job Demands are:</a:t>
            </a:r>
            <a:endParaRPr lang="en-AU" sz="2900" dirty="0" smtClean="0"/>
          </a:p>
          <a:p>
            <a:pPr marL="292608" lvl="1" indent="0">
              <a:buClr>
                <a:schemeClr val="accent1"/>
              </a:buClr>
              <a:buNone/>
            </a:pPr>
            <a:r>
              <a:rPr lang="en-AU" sz="2900" dirty="0" smtClean="0"/>
              <a:t>  </a:t>
            </a:r>
          </a:p>
          <a:p>
            <a:pPr marL="292608" lvl="1" indent="0">
              <a:buClr>
                <a:schemeClr val="accent1"/>
              </a:buClr>
            </a:pPr>
            <a:r>
              <a:rPr lang="en-AU" sz="2900" i="1" dirty="0" smtClean="0"/>
              <a:t> My key Ministry-job Resources are:</a:t>
            </a:r>
            <a:endParaRPr lang="en-AU" sz="2900" dirty="0" smtClean="0"/>
          </a:p>
          <a:p>
            <a:pPr marL="292608" lvl="1" indent="0">
              <a:buClr>
                <a:schemeClr val="accent1"/>
              </a:buClr>
              <a:buNone/>
            </a:pPr>
            <a:r>
              <a:rPr lang="en-AU" sz="2900" dirty="0" smtClean="0"/>
              <a:t>  </a:t>
            </a:r>
          </a:p>
          <a:p>
            <a:pPr marL="292608" lvl="1" indent="0">
              <a:buClr>
                <a:schemeClr val="accent1"/>
              </a:buClr>
            </a:pPr>
            <a:r>
              <a:rPr lang="en-AU" sz="2900" i="1" dirty="0" smtClean="0"/>
              <a:t> Insights to aid in managing demands and accessing available resources:</a:t>
            </a:r>
            <a:endParaRPr lang="en-AU" sz="2900" dirty="0" smtClean="0"/>
          </a:p>
          <a:p>
            <a:pPr marL="292608" lvl="1" indent="0">
              <a:buClr>
                <a:schemeClr val="accent1"/>
              </a:buClr>
              <a:buNone/>
            </a:pPr>
            <a:r>
              <a:rPr lang="en-AU" sz="2900" dirty="0" smtClean="0"/>
              <a:t> </a:t>
            </a:r>
          </a:p>
          <a:p>
            <a:pPr marL="292608" lvl="1" indent="0">
              <a:buClr>
                <a:schemeClr val="accent1"/>
              </a:buClr>
            </a:pPr>
            <a:r>
              <a:rPr lang="en-AU" sz="2900" dirty="0" smtClean="0"/>
              <a:t> </a:t>
            </a:r>
            <a:r>
              <a:rPr lang="en-AU" sz="2900" i="1" dirty="0" smtClean="0"/>
              <a:t>Behaviour change I can enact to manage the stress process related to the above job demands, and draw on the job resources available:</a:t>
            </a:r>
            <a:endParaRPr lang="en-AU" sz="2900" dirty="0" smtClean="0"/>
          </a:p>
          <a:p>
            <a:pPr marL="0" indent="0">
              <a:buClr>
                <a:srgbClr val="CCECFF"/>
              </a:buClr>
              <a:buNone/>
            </a:pPr>
            <a:r>
              <a:rPr lang="en-AU" sz="4500" dirty="0" smtClean="0"/>
              <a:t> </a:t>
            </a:r>
          </a:p>
          <a:p>
            <a:pPr marL="0" indent="0">
              <a:buClr>
                <a:srgbClr val="CCECFF"/>
              </a:buClr>
              <a:buNone/>
            </a:pPr>
            <a:endParaRPr lang="en-AU" dirty="0" smtClean="0"/>
          </a:p>
          <a:p>
            <a:pPr marL="0" indent="0">
              <a:buNone/>
            </a:pPr>
            <a:r>
              <a:rPr lang="en-AU" b="1" dirty="0" smtClean="0"/>
              <a:t>My Personal Resources</a:t>
            </a:r>
          </a:p>
          <a:p>
            <a:pPr>
              <a:buNone/>
            </a:pPr>
            <a:endParaRPr lang="en-AU"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 and Application</a:t>
            </a:r>
            <a:endParaRPr lang="en-US" dirty="0"/>
          </a:p>
        </p:txBody>
      </p:sp>
      <p:sp>
        <p:nvSpPr>
          <p:cNvPr id="3" name="Text Box 3"/>
          <p:cNvSpPr txBox="1">
            <a:spLocks noChangeArrowheads="1"/>
          </p:cNvSpPr>
          <p:nvPr/>
        </p:nvSpPr>
        <p:spPr bwMode="auto">
          <a:xfrm>
            <a:off x="1066800" y="4114800"/>
            <a:ext cx="6752342" cy="1905000"/>
          </a:xfrm>
          <a:prstGeom prst="rect">
            <a:avLst/>
          </a:prstGeom>
          <a:gradFill>
            <a:gsLst>
              <a:gs pos="100000">
                <a:srgbClr val="0070C0"/>
              </a:gs>
              <a:gs pos="0">
                <a:schemeClr val="accent1">
                  <a:tint val="44500"/>
                  <a:satMod val="160000"/>
                </a:schemeClr>
              </a:gs>
              <a:gs pos="100000">
                <a:schemeClr val="accent1">
                  <a:tint val="23500"/>
                  <a:satMod val="160000"/>
                </a:schemeClr>
              </a:gs>
            </a:gsLst>
            <a:lin ang="0" scaled="0"/>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ts val="60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Motivational process</a:t>
            </a:r>
            <a:endParaRPr kumimoji="0" lang="en-US" b="0" i="0" u="none" strike="noStrike" cap="none" normalizeH="0" baseline="0" dirty="0" smtClean="0">
              <a:ln>
                <a:noFill/>
              </a:ln>
              <a:solidFill>
                <a:schemeClr val="tx1"/>
              </a:solidFill>
              <a:effectLst/>
              <a:latin typeface="Arial" pitchFamily="34" charset="0"/>
            </a:endParaRPr>
          </a:p>
        </p:txBody>
      </p:sp>
      <p:cxnSp>
        <p:nvCxnSpPr>
          <p:cNvPr id="4" name="Straight Arrow Connector 3"/>
          <p:cNvCxnSpPr/>
          <p:nvPr/>
        </p:nvCxnSpPr>
        <p:spPr>
          <a:xfrm flipH="1">
            <a:off x="2286001" y="3810002"/>
            <a:ext cx="1" cy="381000"/>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5" name="Oval 30"/>
          <p:cNvSpPr>
            <a:spLocks noChangeArrowheads="1"/>
          </p:cNvSpPr>
          <p:nvPr/>
        </p:nvSpPr>
        <p:spPr bwMode="auto">
          <a:xfrm>
            <a:off x="3545234" y="4345006"/>
            <a:ext cx="1876624" cy="1316861"/>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6" name="Oval 31"/>
          <p:cNvSpPr>
            <a:spLocks noChangeArrowheads="1"/>
          </p:cNvSpPr>
          <p:nvPr/>
        </p:nvSpPr>
        <p:spPr bwMode="auto">
          <a:xfrm>
            <a:off x="5794722" y="2606649"/>
            <a:ext cx="1876624" cy="942975"/>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7" name="Oval 32"/>
          <p:cNvSpPr>
            <a:spLocks noChangeArrowheads="1"/>
          </p:cNvSpPr>
          <p:nvPr/>
        </p:nvSpPr>
        <p:spPr bwMode="auto">
          <a:xfrm>
            <a:off x="5794722" y="4514426"/>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Rectangle 8"/>
          <p:cNvSpPr>
            <a:spLocks noChangeArrowheads="1"/>
          </p:cNvSpPr>
          <p:nvPr/>
        </p:nvSpPr>
        <p:spPr bwMode="auto">
          <a:xfrm>
            <a:off x="1295400" y="4191000"/>
            <a:ext cx="1996821" cy="1447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9" name="Oval 4"/>
          <p:cNvSpPr>
            <a:spLocks noChangeArrowheads="1"/>
          </p:cNvSpPr>
          <p:nvPr/>
        </p:nvSpPr>
        <p:spPr bwMode="auto">
          <a:xfrm>
            <a:off x="1292127" y="4313420"/>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1" name="Oval 19"/>
          <p:cNvSpPr>
            <a:spLocks noChangeArrowheads="1"/>
          </p:cNvSpPr>
          <p:nvPr/>
        </p:nvSpPr>
        <p:spPr bwMode="auto">
          <a:xfrm>
            <a:off x="3545234" y="2332220"/>
            <a:ext cx="1876624" cy="14478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2" name="Text Box 20"/>
          <p:cNvSpPr txBox="1">
            <a:spLocks noChangeArrowheads="1"/>
          </p:cNvSpPr>
          <p:nvPr/>
        </p:nvSpPr>
        <p:spPr bwMode="auto">
          <a:xfrm>
            <a:off x="3856385" y="4428462"/>
            <a:ext cx="1227173" cy="1189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p>
          <a:p>
            <a:pPr marL="0" marR="0" lvl="0" indent="0" defTabSz="914400" rtl="0" eaLnBrk="1" fontAlgn="base" latinLnBrk="0" hangingPunct="1">
              <a:lnSpc>
                <a:spcPct val="100000"/>
              </a:lnSpc>
              <a:spcBef>
                <a:spcPct val="0"/>
              </a:spcBef>
              <a:spcAft>
                <a:spcPts val="1000"/>
              </a:spcAft>
              <a:buClrTx/>
              <a:buSzTx/>
              <a:buFontTx/>
              <a:buChar char="-"/>
              <a:tabLst/>
            </a:pPr>
            <a:r>
              <a:rPr lang="en-AU" sz="1400" dirty="0" smtClean="0">
                <a:latin typeface="Calibri" pitchFamily="34" charset="0"/>
                <a:cs typeface="Arial" pitchFamily="34" charset="0"/>
              </a:rPr>
              <a:t> Vigour</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Dedication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Absorption</a:t>
            </a:r>
            <a:endParaRPr lang="en-AU" sz="1400" dirty="0" smtClean="0">
              <a:latin typeface="Calibri" pitchFamily="34" charset="0"/>
              <a:cs typeface="Arial" pitchFamily="34" charset="0"/>
            </a:endParaRPr>
          </a:p>
        </p:txBody>
      </p:sp>
      <p:sp>
        <p:nvSpPr>
          <p:cNvPr id="13" name="Text Box 21"/>
          <p:cNvSpPr txBox="1">
            <a:spLocks noChangeArrowheads="1"/>
          </p:cNvSpPr>
          <p:nvPr/>
        </p:nvSpPr>
        <p:spPr bwMode="auto">
          <a:xfrm>
            <a:off x="6105427" y="2768574"/>
            <a:ext cx="1322832"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Negative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4" name="Text Box 22"/>
          <p:cNvSpPr txBox="1">
            <a:spLocks noChangeArrowheads="1"/>
          </p:cNvSpPr>
          <p:nvPr/>
        </p:nvSpPr>
        <p:spPr bwMode="auto">
          <a:xfrm>
            <a:off x="6092092" y="4666000"/>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5" name="AutoShape 23"/>
          <p:cNvCxnSpPr>
            <a:cxnSpLocks noChangeShapeType="1"/>
          </p:cNvCxnSpPr>
          <p:nvPr/>
        </p:nvCxnSpPr>
        <p:spPr bwMode="auto">
          <a:xfrm>
            <a:off x="3237259" y="3083354"/>
            <a:ext cx="287138" cy="1588"/>
          </a:xfrm>
          <a:prstGeom prst="straightConnector1">
            <a:avLst/>
          </a:prstGeom>
          <a:noFill/>
          <a:ln w="19050">
            <a:solidFill>
              <a:schemeClr val="tx1"/>
            </a:solidFill>
            <a:round/>
            <a:headEnd/>
            <a:tailEnd type="triangle" w="med" len="med"/>
          </a:ln>
        </p:spPr>
      </p:cxnSp>
      <p:cxnSp>
        <p:nvCxnSpPr>
          <p:cNvPr id="16" name="AutoShape 24"/>
          <p:cNvCxnSpPr>
            <a:cxnSpLocks noChangeShapeType="1"/>
          </p:cNvCxnSpPr>
          <p:nvPr/>
        </p:nvCxnSpPr>
        <p:spPr bwMode="auto">
          <a:xfrm>
            <a:off x="3313459" y="5008745"/>
            <a:ext cx="228600" cy="1588"/>
          </a:xfrm>
          <a:prstGeom prst="straightConnector1">
            <a:avLst/>
          </a:prstGeom>
          <a:noFill/>
          <a:ln w="19050">
            <a:solidFill>
              <a:schemeClr val="tx1"/>
            </a:solidFill>
            <a:round/>
            <a:headEnd/>
            <a:tailEnd type="triangle" w="med" len="med"/>
          </a:ln>
        </p:spPr>
      </p:cxnSp>
      <p:cxnSp>
        <p:nvCxnSpPr>
          <p:cNvPr id="17" name="AutoShape 26"/>
          <p:cNvCxnSpPr>
            <a:cxnSpLocks noChangeShapeType="1"/>
          </p:cNvCxnSpPr>
          <p:nvPr/>
        </p:nvCxnSpPr>
        <p:spPr bwMode="auto">
          <a:xfrm flipV="1">
            <a:off x="5447059" y="4999601"/>
            <a:ext cx="304800" cy="1"/>
          </a:xfrm>
          <a:prstGeom prst="straightConnector1">
            <a:avLst/>
          </a:prstGeom>
          <a:noFill/>
          <a:ln w="19050">
            <a:solidFill>
              <a:schemeClr val="tx1"/>
            </a:solidFill>
            <a:round/>
            <a:headEnd/>
            <a:tailEnd type="triangle" w="med" len="med"/>
          </a:ln>
        </p:spPr>
      </p:cxnSp>
      <p:sp>
        <p:nvSpPr>
          <p:cNvPr id="18" name="Text Box 29"/>
          <p:cNvSpPr txBox="1">
            <a:spLocks noChangeArrowheads="1"/>
          </p:cNvSpPr>
          <p:nvPr/>
        </p:nvSpPr>
        <p:spPr bwMode="auto">
          <a:xfrm>
            <a:off x="3819427" y="2386646"/>
            <a:ext cx="1371600" cy="126274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Burnout</a:t>
            </a:r>
          </a:p>
          <a:p>
            <a:pPr marL="0" marR="0" lvl="0" indent="0" defTabSz="914400" rtl="0" eaLnBrk="1" fontAlgn="base" latinLnBrk="0" hangingPunct="1">
              <a:lnSpc>
                <a:spcPct val="100000"/>
              </a:lnSpc>
              <a:spcBef>
                <a:spcPct val="0"/>
              </a:spcBef>
              <a:spcAft>
                <a:spcPts val="1000"/>
              </a:spcAft>
              <a:buClrTx/>
              <a:buSzTx/>
              <a:buFontTx/>
              <a:buNone/>
              <a:tabLst/>
            </a:pPr>
            <a:r>
              <a:rPr lang="en-AU" sz="1400" dirty="0" smtClean="0">
                <a:latin typeface="Calibri" pitchFamily="34" charset="0"/>
                <a:cs typeface="Arial" pitchFamily="34" charset="0"/>
              </a:rPr>
              <a:t>- Exhaustion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Cynicism</a:t>
            </a:r>
            <a:r>
              <a:rPr lang="en-AU" sz="1400" dirty="0" smtClean="0">
                <a:latin typeface="Calibri" pitchFamily="34" charset="0"/>
                <a:cs typeface="Arial" pitchFamily="34" charset="0"/>
              </a:rPr>
              <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Low personal </a:t>
            </a:r>
            <a:r>
              <a:rPr lang="en-AU" sz="1200" dirty="0" smtClean="0">
                <a:latin typeface="Calibri" pitchFamily="34" charset="0"/>
                <a:cs typeface="Arial" pitchFamily="34" charset="0"/>
              </a:rPr>
              <a:t>accomplishment</a:t>
            </a:r>
            <a:endParaRPr lang="en-US" sz="1200" dirty="0" smtClean="0">
              <a:latin typeface="Calibri" pitchFamily="34" charset="0"/>
              <a:cs typeface="Arial" pitchFamily="34" charset="0"/>
            </a:endParaRPr>
          </a:p>
        </p:txBody>
      </p:sp>
      <p:cxnSp>
        <p:nvCxnSpPr>
          <p:cNvPr id="19" name="AutoShape 23"/>
          <p:cNvCxnSpPr>
            <a:cxnSpLocks noChangeShapeType="1"/>
          </p:cNvCxnSpPr>
          <p:nvPr/>
        </p:nvCxnSpPr>
        <p:spPr bwMode="auto">
          <a:xfrm>
            <a:off x="5447059" y="3083354"/>
            <a:ext cx="287138" cy="1588"/>
          </a:xfrm>
          <a:prstGeom prst="straightConnector1">
            <a:avLst/>
          </a:prstGeom>
          <a:noFill/>
          <a:ln w="19050">
            <a:solidFill>
              <a:schemeClr val="tx1"/>
            </a:solidFill>
            <a:round/>
            <a:headEnd/>
            <a:tailEnd type="triangle" w="med" len="med"/>
          </a:ln>
        </p:spPr>
      </p:cxnSp>
      <p:sp>
        <p:nvSpPr>
          <p:cNvPr id="20" name="Rectangle 8"/>
          <p:cNvSpPr>
            <a:spLocks noChangeArrowheads="1"/>
          </p:cNvSpPr>
          <p:nvPr/>
        </p:nvSpPr>
        <p:spPr bwMode="auto">
          <a:xfrm>
            <a:off x="1219200" y="2360501"/>
            <a:ext cx="1996821" cy="1393922"/>
          </a:xfrm>
          <a:prstGeom prst="rect">
            <a:avLst/>
          </a:prstGeom>
          <a:solidFill>
            <a:schemeClr val="accent3">
              <a:lumMod val="50000"/>
              <a:alpha val="54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1" name="Oval 2"/>
          <p:cNvSpPr>
            <a:spLocks noChangeArrowheads="1"/>
          </p:cNvSpPr>
          <p:nvPr/>
        </p:nvSpPr>
        <p:spPr bwMode="auto">
          <a:xfrm>
            <a:off x="1295400" y="2791529"/>
            <a:ext cx="1876624" cy="576262"/>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3" name="Oval 4"/>
          <p:cNvSpPr>
            <a:spLocks noChangeArrowheads="1"/>
          </p:cNvSpPr>
          <p:nvPr/>
        </p:nvSpPr>
        <p:spPr bwMode="auto">
          <a:xfrm>
            <a:off x="1304827" y="5050020"/>
            <a:ext cx="1876624" cy="5842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cxnSp>
        <p:nvCxnSpPr>
          <p:cNvPr id="25" name="Straight Arrow Connector 24"/>
          <p:cNvCxnSpPr/>
          <p:nvPr/>
        </p:nvCxnSpPr>
        <p:spPr>
          <a:xfrm flipV="1">
            <a:off x="3200400" y="3657600"/>
            <a:ext cx="6858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 Box 3"/>
          <p:cNvSpPr txBox="1">
            <a:spLocks noChangeArrowheads="1"/>
          </p:cNvSpPr>
          <p:nvPr/>
        </p:nvSpPr>
        <p:spPr bwMode="auto">
          <a:xfrm>
            <a:off x="1433052" y="2782152"/>
            <a:ext cx="1555685" cy="324463"/>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cs typeface="Arial" pitchFamily="34" charset="0"/>
              </a:rPr>
              <a:t>Ministry-Job Demands</a:t>
            </a:r>
            <a:endParaRPr kumimoji="0" lang="en-US" b="1"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5"/>
          <p:cNvSpPr txBox="1">
            <a:spLocks noChangeArrowheads="1"/>
          </p:cNvSpPr>
          <p:nvPr/>
        </p:nvSpPr>
        <p:spPr bwMode="auto">
          <a:xfrm>
            <a:off x="1447800" y="4380410"/>
            <a:ext cx="1524000" cy="38346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8" name="Text Box 5"/>
          <p:cNvSpPr txBox="1">
            <a:spLocks noChangeArrowheads="1"/>
          </p:cNvSpPr>
          <p:nvPr/>
        </p:nvSpPr>
        <p:spPr bwMode="auto">
          <a:xfrm>
            <a:off x="1447800" y="5122985"/>
            <a:ext cx="1610678" cy="23672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Personal/Spiritual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 Job Demands-Resources Model</a:t>
            </a:r>
            <a:endParaRPr lang="en-AU" dirty="0"/>
          </a:p>
        </p:txBody>
      </p:sp>
      <p:sp>
        <p:nvSpPr>
          <p:cNvPr id="4" name="Text Box 3"/>
          <p:cNvSpPr txBox="1">
            <a:spLocks noChangeArrowheads="1"/>
          </p:cNvSpPr>
          <p:nvPr/>
        </p:nvSpPr>
        <p:spPr bwMode="auto">
          <a:xfrm>
            <a:off x="1066800" y="4191000"/>
            <a:ext cx="6752342" cy="1828800"/>
          </a:xfrm>
          <a:prstGeom prst="rect">
            <a:avLst/>
          </a:prstGeom>
          <a:gradFill>
            <a:gsLst>
              <a:gs pos="100000">
                <a:srgbClr val="0070C0"/>
              </a:gs>
              <a:gs pos="0">
                <a:schemeClr val="accent1">
                  <a:tint val="44500"/>
                  <a:satMod val="160000"/>
                </a:schemeClr>
              </a:gs>
              <a:gs pos="100000">
                <a:schemeClr val="accent1">
                  <a:tint val="23500"/>
                  <a:satMod val="160000"/>
                </a:schemeClr>
              </a:gs>
            </a:gsLst>
            <a:lin ang="0" scaled="0"/>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Motivational process</a:t>
            </a:r>
            <a:endParaRPr kumimoji="0" lang="en-US" b="0" i="0" u="none" strike="noStrike" cap="none" normalizeH="0" baseline="0" dirty="0" smtClean="0">
              <a:ln>
                <a:noFill/>
              </a:ln>
              <a:solidFill>
                <a:schemeClr val="tx1"/>
              </a:solidFill>
              <a:effectLst/>
              <a:latin typeface="Arial" pitchFamily="34" charset="0"/>
            </a:endParaRPr>
          </a:p>
        </p:txBody>
      </p:sp>
      <p:sp>
        <p:nvSpPr>
          <p:cNvPr id="5" name="Text Box 2"/>
          <p:cNvSpPr txBox="1">
            <a:spLocks noChangeArrowheads="1"/>
          </p:cNvSpPr>
          <p:nvPr/>
        </p:nvSpPr>
        <p:spPr bwMode="auto">
          <a:xfrm>
            <a:off x="1066799" y="1981200"/>
            <a:ext cx="6781801" cy="1892547"/>
          </a:xfrm>
          <a:prstGeom prst="rect">
            <a:avLst/>
          </a:prstGeom>
          <a:gradFill>
            <a:gsLst>
              <a:gs pos="100000">
                <a:srgbClr val="CC3300"/>
              </a:gs>
              <a:gs pos="0">
                <a:schemeClr val="accent1">
                  <a:tint val="44500"/>
                  <a:satMod val="160000"/>
                </a:schemeClr>
              </a:gs>
              <a:gs pos="100000">
                <a:schemeClr val="accent1">
                  <a:tint val="23500"/>
                  <a:satMod val="160000"/>
                </a:schemeClr>
              </a:gs>
            </a:gsLst>
            <a:lin ang="0" scaled="1"/>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Health impairment process</a:t>
            </a:r>
            <a:endParaRPr kumimoji="0" lang="en-US" b="0" i="0" u="none" strike="noStrike" cap="none" normalizeH="0" baseline="0" dirty="0" smtClean="0">
              <a:ln>
                <a:noFill/>
              </a:ln>
              <a:solidFill>
                <a:schemeClr val="tx1"/>
              </a:solidFill>
              <a:effectLst/>
              <a:latin typeface="Arial" pitchFamily="34" charset="0"/>
            </a:endParaRPr>
          </a:p>
        </p:txBody>
      </p:sp>
      <p:cxnSp>
        <p:nvCxnSpPr>
          <p:cNvPr id="6" name="Straight Arrow Connector 5"/>
          <p:cNvCxnSpPr/>
          <p:nvPr/>
        </p:nvCxnSpPr>
        <p:spPr>
          <a:xfrm rot="16200000" flipH="1">
            <a:off x="2133599" y="4038599"/>
            <a:ext cx="304802" cy="3"/>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8" name="Oval 31"/>
          <p:cNvSpPr>
            <a:spLocks noChangeArrowheads="1"/>
          </p:cNvSpPr>
          <p:nvPr/>
        </p:nvSpPr>
        <p:spPr bwMode="auto">
          <a:xfrm>
            <a:off x="5794722" y="2606649"/>
            <a:ext cx="1876624" cy="942975"/>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Oval 32"/>
          <p:cNvSpPr>
            <a:spLocks noChangeArrowheads="1"/>
          </p:cNvSpPr>
          <p:nvPr/>
        </p:nvSpPr>
        <p:spPr bwMode="auto">
          <a:xfrm>
            <a:off x="5794722" y="4514426"/>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Rectangle 8"/>
          <p:cNvSpPr>
            <a:spLocks noChangeArrowheads="1"/>
          </p:cNvSpPr>
          <p:nvPr/>
        </p:nvSpPr>
        <p:spPr bwMode="auto">
          <a:xfrm>
            <a:off x="1224309" y="4237220"/>
            <a:ext cx="1996821" cy="1447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1" name="Oval 4"/>
          <p:cNvSpPr>
            <a:spLocks noChangeArrowheads="1"/>
          </p:cNvSpPr>
          <p:nvPr/>
        </p:nvSpPr>
        <p:spPr bwMode="auto">
          <a:xfrm>
            <a:off x="1292127" y="4313420"/>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Oval 19"/>
          <p:cNvSpPr>
            <a:spLocks noChangeArrowheads="1"/>
          </p:cNvSpPr>
          <p:nvPr/>
        </p:nvSpPr>
        <p:spPr bwMode="auto">
          <a:xfrm>
            <a:off x="3545234" y="2332220"/>
            <a:ext cx="1876624" cy="1447800"/>
          </a:xfrm>
          <a:prstGeom prst="ellipse">
            <a:avLst/>
          </a:prstGeom>
          <a:solidFill>
            <a:srgbClr val="FF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5" name="Text Box 21"/>
          <p:cNvSpPr txBox="1">
            <a:spLocks noChangeArrowheads="1"/>
          </p:cNvSpPr>
          <p:nvPr/>
        </p:nvSpPr>
        <p:spPr bwMode="auto">
          <a:xfrm>
            <a:off x="6105427" y="2768574"/>
            <a:ext cx="1322832"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Negative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22"/>
          <p:cNvSpPr txBox="1">
            <a:spLocks noChangeArrowheads="1"/>
          </p:cNvSpPr>
          <p:nvPr/>
        </p:nvSpPr>
        <p:spPr bwMode="auto">
          <a:xfrm>
            <a:off x="6092092" y="4666000"/>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AutoShape 23"/>
          <p:cNvCxnSpPr>
            <a:cxnSpLocks noChangeShapeType="1"/>
          </p:cNvCxnSpPr>
          <p:nvPr/>
        </p:nvCxnSpPr>
        <p:spPr bwMode="auto">
          <a:xfrm>
            <a:off x="3237259" y="3083354"/>
            <a:ext cx="287138" cy="1588"/>
          </a:xfrm>
          <a:prstGeom prst="straightConnector1">
            <a:avLst/>
          </a:prstGeom>
          <a:noFill/>
          <a:ln w="19050">
            <a:solidFill>
              <a:schemeClr val="tx1"/>
            </a:solidFill>
            <a:round/>
            <a:headEnd/>
            <a:tailEnd type="triangle" w="med" len="med"/>
          </a:ln>
        </p:spPr>
      </p:cxnSp>
      <p:cxnSp>
        <p:nvCxnSpPr>
          <p:cNvPr id="18" name="AutoShape 24"/>
          <p:cNvCxnSpPr>
            <a:cxnSpLocks noChangeShapeType="1"/>
          </p:cNvCxnSpPr>
          <p:nvPr/>
        </p:nvCxnSpPr>
        <p:spPr bwMode="auto">
          <a:xfrm>
            <a:off x="3313459" y="5008745"/>
            <a:ext cx="228600" cy="1588"/>
          </a:xfrm>
          <a:prstGeom prst="straightConnector1">
            <a:avLst/>
          </a:prstGeom>
          <a:noFill/>
          <a:ln w="19050">
            <a:solidFill>
              <a:schemeClr val="tx1"/>
            </a:solidFill>
            <a:round/>
            <a:headEnd/>
            <a:tailEnd type="triangle" w="med" len="med"/>
          </a:ln>
        </p:spPr>
      </p:cxnSp>
      <p:cxnSp>
        <p:nvCxnSpPr>
          <p:cNvPr id="19" name="AutoShape 26"/>
          <p:cNvCxnSpPr>
            <a:cxnSpLocks noChangeShapeType="1"/>
          </p:cNvCxnSpPr>
          <p:nvPr/>
        </p:nvCxnSpPr>
        <p:spPr bwMode="auto">
          <a:xfrm flipV="1">
            <a:off x="5447059" y="4999601"/>
            <a:ext cx="304800" cy="1"/>
          </a:xfrm>
          <a:prstGeom prst="straightConnector1">
            <a:avLst/>
          </a:prstGeom>
          <a:noFill/>
          <a:ln w="19050">
            <a:solidFill>
              <a:schemeClr val="tx1"/>
            </a:solidFill>
            <a:round/>
            <a:headEnd/>
            <a:tailEnd type="triangle" w="med" len="med"/>
          </a:ln>
        </p:spPr>
      </p:cxnSp>
      <p:sp>
        <p:nvSpPr>
          <p:cNvPr id="20" name="Text Box 29"/>
          <p:cNvSpPr txBox="1">
            <a:spLocks noChangeArrowheads="1"/>
          </p:cNvSpPr>
          <p:nvPr/>
        </p:nvSpPr>
        <p:spPr bwMode="auto">
          <a:xfrm>
            <a:off x="3819427" y="2386646"/>
            <a:ext cx="1371600" cy="126274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Burnout</a:t>
            </a:r>
          </a:p>
          <a:p>
            <a:pPr marL="0" marR="0" lvl="0" indent="0" defTabSz="914400" rtl="0" eaLnBrk="1" fontAlgn="base" latinLnBrk="0" hangingPunct="1">
              <a:lnSpc>
                <a:spcPct val="100000"/>
              </a:lnSpc>
              <a:spcBef>
                <a:spcPct val="0"/>
              </a:spcBef>
              <a:spcAft>
                <a:spcPts val="1000"/>
              </a:spcAft>
              <a:buClrTx/>
              <a:buSzTx/>
              <a:buFontTx/>
              <a:buNone/>
              <a:tabLst/>
            </a:pPr>
            <a:r>
              <a:rPr lang="en-AU" sz="1400" dirty="0" smtClean="0">
                <a:latin typeface="Calibri" pitchFamily="34" charset="0"/>
                <a:cs typeface="Arial" pitchFamily="34" charset="0"/>
              </a:rPr>
              <a:t>- Exhaustion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Cynicism</a:t>
            </a:r>
            <a:r>
              <a:rPr lang="en-AU" sz="1400" dirty="0" smtClean="0">
                <a:latin typeface="Calibri" pitchFamily="34" charset="0"/>
                <a:cs typeface="Arial" pitchFamily="34" charset="0"/>
              </a:rPr>
              <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Low personal </a:t>
            </a:r>
            <a:r>
              <a:rPr lang="en-AU" sz="1200" dirty="0" smtClean="0">
                <a:latin typeface="Calibri" pitchFamily="34" charset="0"/>
                <a:cs typeface="Arial" pitchFamily="34" charset="0"/>
              </a:rPr>
              <a:t>accomplishment</a:t>
            </a:r>
            <a:endParaRPr lang="en-US" sz="1200" dirty="0" smtClean="0">
              <a:latin typeface="Calibri" pitchFamily="34" charset="0"/>
              <a:cs typeface="Arial" pitchFamily="34" charset="0"/>
            </a:endParaRPr>
          </a:p>
        </p:txBody>
      </p:sp>
      <p:cxnSp>
        <p:nvCxnSpPr>
          <p:cNvPr id="21" name="AutoShape 23"/>
          <p:cNvCxnSpPr>
            <a:cxnSpLocks noChangeShapeType="1"/>
          </p:cNvCxnSpPr>
          <p:nvPr/>
        </p:nvCxnSpPr>
        <p:spPr bwMode="auto">
          <a:xfrm>
            <a:off x="5447059" y="3083354"/>
            <a:ext cx="287138" cy="1588"/>
          </a:xfrm>
          <a:prstGeom prst="straightConnector1">
            <a:avLst/>
          </a:prstGeom>
          <a:noFill/>
          <a:ln w="19050">
            <a:solidFill>
              <a:schemeClr val="tx1"/>
            </a:solidFill>
            <a:round/>
            <a:headEnd/>
            <a:tailEnd type="triangle" w="med" len="med"/>
          </a:ln>
        </p:spPr>
      </p:cxnSp>
      <p:sp>
        <p:nvSpPr>
          <p:cNvPr id="22" name="Rectangle 8"/>
          <p:cNvSpPr>
            <a:spLocks noChangeArrowheads="1"/>
          </p:cNvSpPr>
          <p:nvPr/>
        </p:nvSpPr>
        <p:spPr bwMode="auto">
          <a:xfrm>
            <a:off x="1219200" y="2360501"/>
            <a:ext cx="1996821" cy="1393922"/>
          </a:xfrm>
          <a:prstGeom prst="rect">
            <a:avLst/>
          </a:prstGeom>
          <a:solidFill>
            <a:schemeClr val="accent3">
              <a:lumMod val="50000"/>
              <a:alpha val="54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 name="Oval 2"/>
          <p:cNvSpPr>
            <a:spLocks noChangeArrowheads="1"/>
          </p:cNvSpPr>
          <p:nvPr/>
        </p:nvSpPr>
        <p:spPr bwMode="auto">
          <a:xfrm>
            <a:off x="1295400" y="2791529"/>
            <a:ext cx="1876624" cy="576262"/>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Oval 4"/>
          <p:cNvSpPr>
            <a:spLocks noChangeArrowheads="1"/>
          </p:cNvSpPr>
          <p:nvPr/>
        </p:nvSpPr>
        <p:spPr bwMode="auto">
          <a:xfrm>
            <a:off x="1304827" y="5050020"/>
            <a:ext cx="1876624" cy="5842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6" name="Text Box 5"/>
          <p:cNvSpPr txBox="1">
            <a:spLocks noChangeArrowheads="1"/>
          </p:cNvSpPr>
          <p:nvPr/>
        </p:nvSpPr>
        <p:spPr bwMode="auto">
          <a:xfrm>
            <a:off x="1599149" y="5094470"/>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Personal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8" name="Oval 30"/>
          <p:cNvSpPr>
            <a:spLocks noChangeArrowheads="1"/>
          </p:cNvSpPr>
          <p:nvPr/>
        </p:nvSpPr>
        <p:spPr bwMode="auto">
          <a:xfrm>
            <a:off x="3545234" y="4345006"/>
            <a:ext cx="1876624" cy="1316861"/>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9" name="Text Box 20"/>
          <p:cNvSpPr txBox="1">
            <a:spLocks noChangeArrowheads="1"/>
          </p:cNvSpPr>
          <p:nvPr/>
        </p:nvSpPr>
        <p:spPr bwMode="auto">
          <a:xfrm>
            <a:off x="3856385" y="4428462"/>
            <a:ext cx="1227173" cy="1189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p>
          <a:p>
            <a:pPr marL="0" marR="0" lvl="0" indent="0" defTabSz="914400" rtl="0" eaLnBrk="1" fontAlgn="base" latinLnBrk="0" hangingPunct="1">
              <a:lnSpc>
                <a:spcPct val="100000"/>
              </a:lnSpc>
              <a:spcBef>
                <a:spcPct val="0"/>
              </a:spcBef>
              <a:spcAft>
                <a:spcPts val="1000"/>
              </a:spcAft>
              <a:buClrTx/>
              <a:buSzTx/>
              <a:buFontTx/>
              <a:buChar char="-"/>
              <a:tabLst/>
            </a:pPr>
            <a:r>
              <a:rPr lang="en-AU" sz="1400" dirty="0" smtClean="0">
                <a:latin typeface="Calibri" pitchFamily="34" charset="0"/>
                <a:cs typeface="Arial" pitchFamily="34" charset="0"/>
              </a:rPr>
              <a:t> Vigour</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Dedication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Absorption</a:t>
            </a:r>
            <a:endParaRPr lang="en-AU" sz="1400" dirty="0" smtClean="0">
              <a:latin typeface="Calibri" pitchFamily="34" charset="0"/>
              <a:cs typeface="Arial" pitchFamily="34" charset="0"/>
            </a:endParaRPr>
          </a:p>
        </p:txBody>
      </p:sp>
      <p:sp>
        <p:nvSpPr>
          <p:cNvPr id="27" name="Text Box 5"/>
          <p:cNvSpPr txBox="1">
            <a:spLocks noChangeArrowheads="1"/>
          </p:cNvSpPr>
          <p:nvPr/>
        </p:nvSpPr>
        <p:spPr bwMode="auto">
          <a:xfrm>
            <a:off x="1639792" y="4377825"/>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30" name="Text Box 3"/>
          <p:cNvSpPr txBox="1">
            <a:spLocks noChangeArrowheads="1"/>
          </p:cNvSpPr>
          <p:nvPr/>
        </p:nvSpPr>
        <p:spPr bwMode="auto">
          <a:xfrm>
            <a:off x="1621974" y="2856841"/>
            <a:ext cx="1229111" cy="3048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Demands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The Job Demands-Resources Model</a:t>
            </a:r>
            <a:endParaRPr lang="en-AU" dirty="0"/>
          </a:p>
        </p:txBody>
      </p:sp>
      <p:sp>
        <p:nvSpPr>
          <p:cNvPr id="4" name="Text Box 3"/>
          <p:cNvSpPr txBox="1">
            <a:spLocks noChangeArrowheads="1"/>
          </p:cNvSpPr>
          <p:nvPr/>
        </p:nvSpPr>
        <p:spPr bwMode="auto">
          <a:xfrm>
            <a:off x="1066800" y="4191000"/>
            <a:ext cx="6752342" cy="1828800"/>
          </a:xfrm>
          <a:prstGeom prst="rect">
            <a:avLst/>
          </a:prstGeom>
          <a:gradFill>
            <a:gsLst>
              <a:gs pos="100000">
                <a:srgbClr val="0070C0"/>
              </a:gs>
              <a:gs pos="0">
                <a:schemeClr val="accent1">
                  <a:tint val="44500"/>
                  <a:satMod val="160000"/>
                </a:schemeClr>
              </a:gs>
              <a:gs pos="100000">
                <a:schemeClr val="accent1">
                  <a:tint val="23500"/>
                  <a:satMod val="160000"/>
                </a:schemeClr>
              </a:gs>
            </a:gsLst>
            <a:lin ang="0" scaled="0"/>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AU" sz="1100" b="0" i="0" u="none" strike="noStrike" cap="none" normalizeH="0" baseline="0" dirty="0" smtClean="0">
              <a:ln>
                <a:noFill/>
              </a:ln>
              <a:solidFill>
                <a:schemeClr val="tx1"/>
              </a:solidFill>
              <a:effectLst/>
              <a:latin typeface="Times New Roman" pitchFamily="18"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Motivational process</a:t>
            </a:r>
            <a:endParaRPr kumimoji="0" lang="en-US" b="0" i="0" u="none" strike="noStrike" cap="none" normalizeH="0" baseline="0" dirty="0" smtClean="0">
              <a:ln>
                <a:noFill/>
              </a:ln>
              <a:solidFill>
                <a:schemeClr val="tx1"/>
              </a:solidFill>
              <a:effectLst/>
              <a:latin typeface="Arial" pitchFamily="34" charset="0"/>
            </a:endParaRPr>
          </a:p>
        </p:txBody>
      </p:sp>
      <p:sp>
        <p:nvSpPr>
          <p:cNvPr id="5" name="Text Box 2"/>
          <p:cNvSpPr txBox="1">
            <a:spLocks noChangeArrowheads="1"/>
          </p:cNvSpPr>
          <p:nvPr/>
        </p:nvSpPr>
        <p:spPr bwMode="auto">
          <a:xfrm>
            <a:off x="1066799" y="1981200"/>
            <a:ext cx="6781801" cy="1892547"/>
          </a:xfrm>
          <a:prstGeom prst="rect">
            <a:avLst/>
          </a:prstGeom>
          <a:gradFill>
            <a:gsLst>
              <a:gs pos="100000">
                <a:srgbClr val="CC3300"/>
              </a:gs>
              <a:gs pos="0">
                <a:schemeClr val="accent1">
                  <a:tint val="44500"/>
                  <a:satMod val="160000"/>
                </a:schemeClr>
              </a:gs>
              <a:gs pos="100000">
                <a:schemeClr val="accent1">
                  <a:tint val="23500"/>
                  <a:satMod val="160000"/>
                </a:schemeClr>
              </a:gs>
            </a:gsLst>
            <a:lin ang="0" scaled="1"/>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Health impairment process</a:t>
            </a:r>
            <a:endParaRPr kumimoji="0" lang="en-US" b="0" i="0" u="none" strike="noStrike" cap="none" normalizeH="0" baseline="0" dirty="0" smtClean="0">
              <a:ln>
                <a:noFill/>
              </a:ln>
              <a:solidFill>
                <a:schemeClr val="tx1"/>
              </a:solidFill>
              <a:effectLst/>
              <a:latin typeface="Arial" pitchFamily="34" charset="0"/>
            </a:endParaRPr>
          </a:p>
        </p:txBody>
      </p:sp>
      <p:cxnSp>
        <p:nvCxnSpPr>
          <p:cNvPr id="6" name="Straight Arrow Connector 5"/>
          <p:cNvCxnSpPr/>
          <p:nvPr/>
        </p:nvCxnSpPr>
        <p:spPr>
          <a:xfrm rot="16200000" flipH="1">
            <a:off x="2133599" y="4038599"/>
            <a:ext cx="304802" cy="3"/>
          </a:xfrm>
          <a:prstGeom prst="straightConnector1">
            <a:avLst/>
          </a:prstGeom>
          <a:ln w="19050">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
        <p:nvSpPr>
          <p:cNvPr id="7" name="Oval 30"/>
          <p:cNvSpPr>
            <a:spLocks noChangeArrowheads="1"/>
          </p:cNvSpPr>
          <p:nvPr/>
        </p:nvSpPr>
        <p:spPr bwMode="auto">
          <a:xfrm>
            <a:off x="3545234" y="4345006"/>
            <a:ext cx="1876624" cy="1316861"/>
          </a:xfrm>
          <a:prstGeom prst="ellipse">
            <a:avLst/>
          </a:prstGeom>
          <a:solidFill>
            <a:srgbClr val="00B0F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Oval 31"/>
          <p:cNvSpPr>
            <a:spLocks noChangeArrowheads="1"/>
          </p:cNvSpPr>
          <p:nvPr/>
        </p:nvSpPr>
        <p:spPr bwMode="auto">
          <a:xfrm>
            <a:off x="5794722" y="2606649"/>
            <a:ext cx="1876624" cy="942975"/>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Oval 32"/>
          <p:cNvSpPr>
            <a:spLocks noChangeArrowheads="1"/>
          </p:cNvSpPr>
          <p:nvPr/>
        </p:nvSpPr>
        <p:spPr bwMode="auto">
          <a:xfrm>
            <a:off x="5794722" y="4514426"/>
            <a:ext cx="1876624" cy="941387"/>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0" name="Rectangle 8"/>
          <p:cNvSpPr>
            <a:spLocks noChangeArrowheads="1"/>
          </p:cNvSpPr>
          <p:nvPr/>
        </p:nvSpPr>
        <p:spPr bwMode="auto">
          <a:xfrm>
            <a:off x="1224309" y="4237220"/>
            <a:ext cx="1996821" cy="1447800"/>
          </a:xfrm>
          <a:prstGeom prst="rect">
            <a:avLst/>
          </a:prstGeom>
          <a:solidFill>
            <a:srgbClr val="0070C0">
              <a:alpha val="82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1" name="Oval 4"/>
          <p:cNvSpPr>
            <a:spLocks noChangeArrowheads="1"/>
          </p:cNvSpPr>
          <p:nvPr/>
        </p:nvSpPr>
        <p:spPr bwMode="auto">
          <a:xfrm>
            <a:off x="1292127" y="4313420"/>
            <a:ext cx="1876624" cy="576263"/>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3" name="Oval 19"/>
          <p:cNvSpPr>
            <a:spLocks noChangeArrowheads="1"/>
          </p:cNvSpPr>
          <p:nvPr/>
        </p:nvSpPr>
        <p:spPr bwMode="auto">
          <a:xfrm>
            <a:off x="3545234" y="2332220"/>
            <a:ext cx="1876624" cy="1447800"/>
          </a:xfrm>
          <a:prstGeom prst="ellipse">
            <a:avLst/>
          </a:prstGeom>
          <a:solidFill>
            <a:srgbClr val="FF0000"/>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4" name="Text Box 20"/>
          <p:cNvSpPr txBox="1">
            <a:spLocks noChangeArrowheads="1"/>
          </p:cNvSpPr>
          <p:nvPr/>
        </p:nvSpPr>
        <p:spPr bwMode="auto">
          <a:xfrm>
            <a:off x="3856385" y="4428462"/>
            <a:ext cx="1227173" cy="1189861"/>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Engagement</a:t>
            </a:r>
          </a:p>
          <a:p>
            <a:pPr marL="0" marR="0" lvl="0" indent="0" defTabSz="914400" rtl="0" eaLnBrk="1" fontAlgn="base" latinLnBrk="0" hangingPunct="1">
              <a:lnSpc>
                <a:spcPct val="100000"/>
              </a:lnSpc>
              <a:spcBef>
                <a:spcPct val="0"/>
              </a:spcBef>
              <a:spcAft>
                <a:spcPts val="1000"/>
              </a:spcAft>
              <a:buClrTx/>
              <a:buSzTx/>
              <a:buFontTx/>
              <a:buChar char="-"/>
              <a:tabLst/>
            </a:pPr>
            <a:r>
              <a:rPr lang="en-AU" sz="1400" dirty="0" smtClean="0">
                <a:latin typeface="Calibri" pitchFamily="34" charset="0"/>
                <a:cs typeface="Arial" pitchFamily="34" charset="0"/>
              </a:rPr>
              <a:t> Vigour</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Dedication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Absorption</a:t>
            </a:r>
            <a:endParaRPr lang="en-AU" sz="1400" dirty="0" smtClean="0">
              <a:latin typeface="Calibri" pitchFamily="34" charset="0"/>
              <a:cs typeface="Arial" pitchFamily="34" charset="0"/>
            </a:endParaRPr>
          </a:p>
        </p:txBody>
      </p:sp>
      <p:sp>
        <p:nvSpPr>
          <p:cNvPr id="15" name="Text Box 21"/>
          <p:cNvSpPr txBox="1">
            <a:spLocks noChangeArrowheads="1"/>
          </p:cNvSpPr>
          <p:nvPr/>
        </p:nvSpPr>
        <p:spPr bwMode="auto">
          <a:xfrm>
            <a:off x="6105427" y="2768574"/>
            <a:ext cx="1322832"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Negative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22"/>
          <p:cNvSpPr txBox="1">
            <a:spLocks noChangeArrowheads="1"/>
          </p:cNvSpPr>
          <p:nvPr/>
        </p:nvSpPr>
        <p:spPr bwMode="auto">
          <a:xfrm>
            <a:off x="6092092" y="4666000"/>
            <a:ext cx="1229111" cy="6175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Positive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7" name="AutoShape 23"/>
          <p:cNvCxnSpPr>
            <a:cxnSpLocks noChangeShapeType="1"/>
          </p:cNvCxnSpPr>
          <p:nvPr/>
        </p:nvCxnSpPr>
        <p:spPr bwMode="auto">
          <a:xfrm>
            <a:off x="3237259" y="3083354"/>
            <a:ext cx="287138" cy="1588"/>
          </a:xfrm>
          <a:prstGeom prst="straightConnector1">
            <a:avLst/>
          </a:prstGeom>
          <a:noFill/>
          <a:ln w="19050">
            <a:solidFill>
              <a:schemeClr val="tx1"/>
            </a:solidFill>
            <a:round/>
            <a:headEnd/>
            <a:tailEnd type="triangle" w="med" len="med"/>
          </a:ln>
        </p:spPr>
      </p:cxnSp>
      <p:cxnSp>
        <p:nvCxnSpPr>
          <p:cNvPr id="18" name="AutoShape 24"/>
          <p:cNvCxnSpPr>
            <a:cxnSpLocks noChangeShapeType="1"/>
          </p:cNvCxnSpPr>
          <p:nvPr/>
        </p:nvCxnSpPr>
        <p:spPr bwMode="auto">
          <a:xfrm>
            <a:off x="3313459" y="5008745"/>
            <a:ext cx="228600" cy="1588"/>
          </a:xfrm>
          <a:prstGeom prst="straightConnector1">
            <a:avLst/>
          </a:prstGeom>
          <a:noFill/>
          <a:ln w="19050">
            <a:solidFill>
              <a:schemeClr val="tx1"/>
            </a:solidFill>
            <a:round/>
            <a:headEnd/>
            <a:tailEnd type="triangle" w="med" len="med"/>
          </a:ln>
        </p:spPr>
      </p:cxnSp>
      <p:cxnSp>
        <p:nvCxnSpPr>
          <p:cNvPr id="19" name="AutoShape 26"/>
          <p:cNvCxnSpPr>
            <a:cxnSpLocks noChangeShapeType="1"/>
          </p:cNvCxnSpPr>
          <p:nvPr/>
        </p:nvCxnSpPr>
        <p:spPr bwMode="auto">
          <a:xfrm flipV="1">
            <a:off x="5447059" y="4999601"/>
            <a:ext cx="304800" cy="1"/>
          </a:xfrm>
          <a:prstGeom prst="straightConnector1">
            <a:avLst/>
          </a:prstGeom>
          <a:noFill/>
          <a:ln w="19050">
            <a:solidFill>
              <a:schemeClr val="tx1"/>
            </a:solidFill>
            <a:round/>
            <a:headEnd/>
            <a:tailEnd type="triangle" w="med" len="med"/>
          </a:ln>
        </p:spPr>
      </p:cxnSp>
      <p:sp>
        <p:nvSpPr>
          <p:cNvPr id="20" name="Text Box 29"/>
          <p:cNvSpPr txBox="1">
            <a:spLocks noChangeArrowheads="1"/>
          </p:cNvSpPr>
          <p:nvPr/>
        </p:nvSpPr>
        <p:spPr bwMode="auto">
          <a:xfrm>
            <a:off x="3819427" y="2386646"/>
            <a:ext cx="1371600" cy="1262742"/>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Burnout</a:t>
            </a:r>
          </a:p>
          <a:p>
            <a:pPr marL="0" marR="0" lvl="0" indent="0" defTabSz="914400" rtl="0" eaLnBrk="1" fontAlgn="base" latinLnBrk="0" hangingPunct="1">
              <a:lnSpc>
                <a:spcPct val="100000"/>
              </a:lnSpc>
              <a:spcBef>
                <a:spcPct val="0"/>
              </a:spcBef>
              <a:spcAft>
                <a:spcPts val="1000"/>
              </a:spcAft>
              <a:buClrTx/>
              <a:buSzTx/>
              <a:buFontTx/>
              <a:buNone/>
              <a:tabLst/>
            </a:pPr>
            <a:r>
              <a:rPr lang="en-AU" sz="1400" dirty="0" smtClean="0">
                <a:latin typeface="Calibri" pitchFamily="34" charset="0"/>
                <a:cs typeface="Arial" pitchFamily="34" charset="0"/>
              </a:rPr>
              <a:t>- Exhaustion</a:t>
            </a:r>
            <a:r>
              <a:rPr lang="en-US" sz="1400" dirty="0" smtClean="0">
                <a:latin typeface="Calibri" pitchFamily="34" charset="0"/>
                <a:cs typeface="Arial" pitchFamily="34" charset="0"/>
              </a:rPr>
              <a:t/>
            </a:r>
            <a:br>
              <a:rPr lang="en-US" sz="1400" dirty="0" smtClean="0">
                <a:latin typeface="Calibri" pitchFamily="34" charset="0"/>
                <a:cs typeface="Arial" pitchFamily="34" charset="0"/>
              </a:rPr>
            </a:br>
            <a:r>
              <a:rPr lang="en-US" sz="1400" dirty="0" smtClean="0">
                <a:latin typeface="Calibri" pitchFamily="34" charset="0"/>
                <a:cs typeface="Arial" pitchFamily="34" charset="0"/>
              </a:rPr>
              <a:t>- Cynicism</a:t>
            </a:r>
            <a:r>
              <a:rPr lang="en-AU" sz="1400" dirty="0" smtClean="0">
                <a:latin typeface="Calibri" pitchFamily="34" charset="0"/>
                <a:cs typeface="Arial" pitchFamily="34" charset="0"/>
              </a:rPr>
              <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Low personal </a:t>
            </a:r>
            <a:r>
              <a:rPr lang="en-AU" sz="1200" dirty="0" smtClean="0">
                <a:latin typeface="Calibri" pitchFamily="34" charset="0"/>
                <a:cs typeface="Arial" pitchFamily="34" charset="0"/>
              </a:rPr>
              <a:t>accomplishment</a:t>
            </a:r>
            <a:endParaRPr lang="en-US" sz="1200" dirty="0" smtClean="0">
              <a:latin typeface="Calibri" pitchFamily="34" charset="0"/>
              <a:cs typeface="Arial" pitchFamily="34" charset="0"/>
            </a:endParaRPr>
          </a:p>
        </p:txBody>
      </p:sp>
      <p:cxnSp>
        <p:nvCxnSpPr>
          <p:cNvPr id="21" name="AutoShape 23"/>
          <p:cNvCxnSpPr>
            <a:cxnSpLocks noChangeShapeType="1"/>
          </p:cNvCxnSpPr>
          <p:nvPr/>
        </p:nvCxnSpPr>
        <p:spPr bwMode="auto">
          <a:xfrm>
            <a:off x="5447059" y="3083354"/>
            <a:ext cx="287138" cy="1588"/>
          </a:xfrm>
          <a:prstGeom prst="straightConnector1">
            <a:avLst/>
          </a:prstGeom>
          <a:noFill/>
          <a:ln w="19050">
            <a:solidFill>
              <a:schemeClr val="tx1"/>
            </a:solidFill>
            <a:round/>
            <a:headEnd/>
            <a:tailEnd type="triangle" w="med" len="med"/>
          </a:ln>
        </p:spPr>
      </p:cxnSp>
      <p:sp>
        <p:nvSpPr>
          <p:cNvPr id="22" name="Rectangle 8"/>
          <p:cNvSpPr>
            <a:spLocks noChangeArrowheads="1"/>
          </p:cNvSpPr>
          <p:nvPr/>
        </p:nvSpPr>
        <p:spPr bwMode="auto">
          <a:xfrm>
            <a:off x="1219200" y="2360501"/>
            <a:ext cx="1996821" cy="1393922"/>
          </a:xfrm>
          <a:prstGeom prst="rect">
            <a:avLst/>
          </a:prstGeom>
          <a:solidFill>
            <a:schemeClr val="accent3">
              <a:lumMod val="50000"/>
              <a:alpha val="54000"/>
            </a:scheme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23" name="Oval 2"/>
          <p:cNvSpPr>
            <a:spLocks noChangeArrowheads="1"/>
          </p:cNvSpPr>
          <p:nvPr/>
        </p:nvSpPr>
        <p:spPr bwMode="auto">
          <a:xfrm>
            <a:off x="1295400" y="2791529"/>
            <a:ext cx="1876624" cy="576262"/>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5" name="Oval 4"/>
          <p:cNvSpPr>
            <a:spLocks noChangeArrowheads="1"/>
          </p:cNvSpPr>
          <p:nvPr/>
        </p:nvSpPr>
        <p:spPr bwMode="auto">
          <a:xfrm>
            <a:off x="1304827" y="5050020"/>
            <a:ext cx="1876624" cy="584200"/>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26" name="Text Box 5"/>
          <p:cNvSpPr txBox="1">
            <a:spLocks noChangeArrowheads="1"/>
          </p:cNvSpPr>
          <p:nvPr/>
        </p:nvSpPr>
        <p:spPr bwMode="auto">
          <a:xfrm>
            <a:off x="1599149" y="5094470"/>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Personal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Box 26"/>
          <p:cNvSpPr txBox="1"/>
          <p:nvPr/>
        </p:nvSpPr>
        <p:spPr>
          <a:xfrm>
            <a:off x="457200" y="6150114"/>
            <a:ext cx="8610600" cy="707886"/>
          </a:xfrm>
          <a:prstGeom prst="rect">
            <a:avLst/>
          </a:prstGeom>
          <a:noFill/>
        </p:spPr>
        <p:txBody>
          <a:bodyPr wrap="square" rtlCol="0">
            <a:spAutoFit/>
          </a:bodyPr>
          <a:lstStyle/>
          <a:p>
            <a:r>
              <a:rPr lang="en-AU" sz="2000" dirty="0" smtClean="0"/>
              <a:t>Never be lacking in zeal, but keeping your spiritual fervour serving the Lord </a:t>
            </a:r>
          </a:p>
          <a:p>
            <a:r>
              <a:rPr lang="en-AU" sz="2000" dirty="0" smtClean="0"/>
              <a:t>							              </a:t>
            </a:r>
            <a:r>
              <a:rPr lang="en-AU" sz="2000" i="1" dirty="0" smtClean="0"/>
              <a:t>(Rm. 12:11)</a:t>
            </a:r>
            <a:endParaRPr lang="en-AU" sz="2000" i="1" dirty="0"/>
          </a:p>
        </p:txBody>
      </p:sp>
      <p:sp>
        <p:nvSpPr>
          <p:cNvPr id="28" name="Text Box 5"/>
          <p:cNvSpPr txBox="1">
            <a:spLocks noChangeArrowheads="1"/>
          </p:cNvSpPr>
          <p:nvPr/>
        </p:nvSpPr>
        <p:spPr bwMode="auto">
          <a:xfrm>
            <a:off x="1639792" y="4377825"/>
            <a:ext cx="1229111" cy="2286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Resources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
        <p:nvSpPr>
          <p:cNvPr id="29" name="Text Box 3"/>
          <p:cNvSpPr txBox="1">
            <a:spLocks noChangeArrowheads="1"/>
          </p:cNvSpPr>
          <p:nvPr/>
        </p:nvSpPr>
        <p:spPr bwMode="auto">
          <a:xfrm>
            <a:off x="1621974" y="2856841"/>
            <a:ext cx="1229111" cy="3048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Demands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 2"/>
          <p:cNvSpPr txBox="1">
            <a:spLocks noChangeArrowheads="1"/>
          </p:cNvSpPr>
          <p:nvPr/>
        </p:nvSpPr>
        <p:spPr bwMode="auto">
          <a:xfrm>
            <a:off x="1066799" y="1905000"/>
            <a:ext cx="6781801" cy="3810000"/>
          </a:xfrm>
          <a:prstGeom prst="rect">
            <a:avLst/>
          </a:prstGeom>
          <a:gradFill>
            <a:gsLst>
              <a:gs pos="100000">
                <a:srgbClr val="CC3300"/>
              </a:gs>
              <a:gs pos="0">
                <a:schemeClr val="accent1">
                  <a:tint val="44500"/>
                  <a:satMod val="160000"/>
                </a:schemeClr>
              </a:gs>
              <a:gs pos="100000">
                <a:schemeClr val="accent1">
                  <a:tint val="23500"/>
                  <a:satMod val="160000"/>
                </a:schemeClr>
              </a:gs>
            </a:gsLst>
            <a:lin ang="0" scaled="1"/>
          </a:gradFill>
          <a:ln w="9525">
            <a:solidFill>
              <a:schemeClr val="tx1"/>
            </a:solidFill>
            <a:prstDash val="dash"/>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AU" b="1" i="0" u="none" strike="noStrike" cap="none" normalizeH="0" baseline="0" dirty="0" smtClean="0">
                <a:ln>
                  <a:noFill/>
                </a:ln>
                <a:solidFill>
                  <a:schemeClr val="tx1"/>
                </a:solidFill>
                <a:effectLst/>
                <a:latin typeface="Calibri" pitchFamily="34" charset="0"/>
              </a:rPr>
              <a:t>Health impairment process</a:t>
            </a:r>
            <a:endParaRPr kumimoji="0" lang="en-US" b="0" i="0" u="none" strike="noStrike" cap="none" normalizeH="0" baseline="0" dirty="0" smtClean="0">
              <a:ln>
                <a:noFill/>
              </a:ln>
              <a:solidFill>
                <a:schemeClr val="tx1"/>
              </a:solidFill>
              <a:effectLst/>
              <a:latin typeface="Arial" pitchFamily="34" charset="0"/>
            </a:endParaRPr>
          </a:p>
        </p:txBody>
      </p:sp>
      <p:sp>
        <p:nvSpPr>
          <p:cNvPr id="2" name="Title 1"/>
          <p:cNvSpPr>
            <a:spLocks noGrp="1"/>
          </p:cNvSpPr>
          <p:nvPr>
            <p:ph type="title"/>
          </p:nvPr>
        </p:nvSpPr>
        <p:spPr/>
        <p:txBody>
          <a:bodyPr>
            <a:normAutofit fontScale="90000"/>
          </a:bodyPr>
          <a:lstStyle/>
          <a:p>
            <a:r>
              <a:rPr lang="en-AU" dirty="0" smtClean="0"/>
              <a:t>Job Demands and the </a:t>
            </a:r>
            <a:br>
              <a:rPr lang="en-AU" dirty="0" smtClean="0"/>
            </a:br>
            <a:r>
              <a:rPr lang="en-AU" dirty="0" err="1" smtClean="0"/>
              <a:t>Helath</a:t>
            </a:r>
            <a:r>
              <a:rPr lang="en-AU" dirty="0" smtClean="0"/>
              <a:t> Impairment Process</a:t>
            </a:r>
            <a:endParaRPr lang="en-AU" dirty="0"/>
          </a:p>
        </p:txBody>
      </p:sp>
      <p:sp>
        <p:nvSpPr>
          <p:cNvPr id="4" name="Text Box 7"/>
          <p:cNvSpPr txBox="1">
            <a:spLocks noChangeArrowheads="1"/>
          </p:cNvSpPr>
          <p:nvPr/>
        </p:nvSpPr>
        <p:spPr bwMode="auto">
          <a:xfrm>
            <a:off x="1103328" y="4131926"/>
            <a:ext cx="3621072" cy="19512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buFont typeface="Arial" pitchFamily="34" charset="0"/>
              <a:buChar char="•"/>
            </a:pPr>
            <a:r>
              <a:rPr lang="en-AU" sz="1400" dirty="0" smtClean="0">
                <a:latin typeface="Calibri" pitchFamily="34" charset="0"/>
              </a:rPr>
              <a:t>  Work load and type</a:t>
            </a:r>
          </a:p>
          <a:p>
            <a:pPr lvl="0">
              <a:buFont typeface="Arial" pitchFamily="34" charset="0"/>
              <a:buChar char="•"/>
            </a:pPr>
            <a:r>
              <a:rPr lang="en-AU" sz="1400" dirty="0" smtClean="0">
                <a:latin typeface="Calibri" pitchFamily="34" charset="0"/>
              </a:rPr>
              <a:t>  Control and Ambiguity</a:t>
            </a:r>
            <a:endParaRPr lang="en-US" sz="1400" dirty="0" smtClean="0">
              <a:latin typeface="Calibri" pitchFamily="34" charset="0"/>
            </a:endParaRPr>
          </a:p>
          <a:p>
            <a:pPr lvl="0">
              <a:buFont typeface="Arial" pitchFamily="34" charset="0"/>
              <a:buChar char="•"/>
            </a:pPr>
            <a:r>
              <a:rPr lang="en-AU" sz="1400" dirty="0" smtClean="0">
                <a:latin typeface="Calibri" pitchFamily="34" charset="0"/>
              </a:rPr>
              <a:t>  Expectations </a:t>
            </a:r>
            <a:endParaRPr lang="en-US" sz="1400" dirty="0" smtClean="0">
              <a:latin typeface="Calibri" pitchFamily="34" charset="0"/>
            </a:endParaRPr>
          </a:p>
          <a:p>
            <a:pPr lvl="0">
              <a:buFont typeface="Arial" pitchFamily="34" charset="0"/>
              <a:buChar char="•"/>
            </a:pPr>
            <a:r>
              <a:rPr lang="en-AU" sz="1400" dirty="0" smtClean="0">
                <a:latin typeface="Calibri" pitchFamily="34" charset="0"/>
              </a:rPr>
              <a:t>  Interpersonal conflicts</a:t>
            </a:r>
          </a:p>
          <a:p>
            <a:pPr lvl="0">
              <a:buFont typeface="Arial" pitchFamily="34" charset="0"/>
              <a:buChar char="•"/>
            </a:pPr>
            <a:r>
              <a:rPr lang="en-AU" sz="1400" dirty="0" smtClean="0">
                <a:latin typeface="Calibri" pitchFamily="34" charset="0"/>
              </a:rPr>
              <a:t>  Values/vision mismatch with team</a:t>
            </a:r>
            <a:endParaRPr lang="en-US" sz="1400" dirty="0" smtClean="0">
              <a:latin typeface="Calibri" pitchFamily="34" charset="0"/>
            </a:endParaRPr>
          </a:p>
          <a:p>
            <a:pPr lvl="0"/>
            <a:endParaRPr lang="en-US" sz="1400" dirty="0">
              <a:latin typeface="Calibri" pitchFamily="34" charset="0"/>
            </a:endParaRPr>
          </a:p>
        </p:txBody>
      </p:sp>
      <p:sp>
        <p:nvSpPr>
          <p:cNvPr id="5" name="Text Box 7"/>
          <p:cNvSpPr txBox="1">
            <a:spLocks noChangeArrowheads="1"/>
          </p:cNvSpPr>
          <p:nvPr/>
        </p:nvSpPr>
        <p:spPr bwMode="auto">
          <a:xfrm>
            <a:off x="3550872" y="3554599"/>
            <a:ext cx="1895856"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Font typeface="Symbol" pitchFamily="18" charset="2"/>
              <a:buChar char="·"/>
            </a:pPr>
            <a:r>
              <a:rPr kumimoji="0" lang="en-AU" sz="1400" b="0" i="0" u="none" strike="noStrike" cap="none" normalizeH="0" baseline="0" dirty="0" smtClean="0">
                <a:ln>
                  <a:noFill/>
                </a:ln>
                <a:effectLst/>
                <a:latin typeface="Calibri" pitchFamily="34" charset="0"/>
                <a:cs typeface="Arial" pitchFamily="34" charset="0"/>
              </a:rPr>
              <a:t> Emotional Exhaustion</a:t>
            </a:r>
          </a:p>
          <a:p>
            <a:pPr fontAlgn="base">
              <a:spcBef>
                <a:spcPct val="0"/>
              </a:spcBef>
              <a:spcAft>
                <a:spcPct val="0"/>
              </a:spcAft>
              <a:buFont typeface="Symbol" pitchFamily="18" charset="2"/>
              <a:buChar char="·"/>
            </a:pPr>
            <a:r>
              <a:rPr lang="en-AU" sz="1400" dirty="0" smtClean="0">
                <a:latin typeface="Calibri" pitchFamily="34" charset="0"/>
                <a:cs typeface="Arial" pitchFamily="34" charset="0"/>
              </a:rPr>
              <a:t> Depersonalisation /</a:t>
            </a:r>
            <a:br>
              <a:rPr lang="en-AU" sz="1400" dirty="0" smtClean="0">
                <a:latin typeface="Calibri" pitchFamily="34" charset="0"/>
                <a:cs typeface="Arial" pitchFamily="34" charset="0"/>
              </a:rPr>
            </a:br>
            <a:r>
              <a:rPr lang="en-AU" sz="1400" dirty="0" smtClean="0">
                <a:latin typeface="Calibri" pitchFamily="34" charset="0"/>
                <a:cs typeface="Arial" pitchFamily="34" charset="0"/>
              </a:rPr>
              <a:t>   Cynicism</a:t>
            </a:r>
          </a:p>
          <a:p>
            <a:pPr fontAlgn="base">
              <a:spcBef>
                <a:spcPct val="0"/>
              </a:spcBef>
              <a:spcAft>
                <a:spcPct val="0"/>
              </a:spcAft>
              <a:buFont typeface="Symbol" pitchFamily="18" charset="2"/>
              <a:buChar char="·"/>
            </a:pPr>
            <a:r>
              <a:rPr lang="en-AU" sz="1400" dirty="0" smtClean="0">
                <a:latin typeface="Calibri" pitchFamily="34" charset="0"/>
                <a:cs typeface="Arial" pitchFamily="34" charset="0"/>
              </a:rPr>
              <a:t> Lack of personal accomplishment</a:t>
            </a:r>
            <a:endParaRPr kumimoji="0" lang="en-US" sz="1400" b="0" i="0" u="none" strike="noStrike" cap="none" normalizeH="0" baseline="0" dirty="0" smtClean="0">
              <a:ln>
                <a:noFill/>
              </a:ln>
              <a:effectLst/>
              <a:latin typeface="Calibri" pitchFamily="34" charset="0"/>
              <a:cs typeface="Arial" pitchFamily="34" charset="0"/>
            </a:endParaRPr>
          </a:p>
        </p:txBody>
      </p:sp>
      <p:sp>
        <p:nvSpPr>
          <p:cNvPr id="6" name="Text Box 7"/>
          <p:cNvSpPr txBox="1">
            <a:spLocks noChangeArrowheads="1"/>
          </p:cNvSpPr>
          <p:nvPr/>
        </p:nvSpPr>
        <p:spPr bwMode="auto">
          <a:xfrm>
            <a:off x="5949696" y="3554599"/>
            <a:ext cx="1975104"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buFont typeface="Symbol" pitchFamily="18" charset="2"/>
              <a:buChar char="·"/>
            </a:pPr>
            <a:r>
              <a:rPr kumimoji="0" lang="en-AU" sz="1400" b="0" i="0" u="none" strike="noStrike" cap="none" normalizeH="0" baseline="0" dirty="0" smtClean="0">
                <a:ln>
                  <a:noFill/>
                </a:ln>
                <a:effectLst/>
                <a:latin typeface="Calibri" pitchFamily="34" charset="0"/>
                <a:cs typeface="Arial" pitchFamily="34" charset="0"/>
              </a:rPr>
              <a:t> Depression</a:t>
            </a:r>
          </a:p>
          <a:p>
            <a:pPr fontAlgn="base">
              <a:spcBef>
                <a:spcPct val="0"/>
              </a:spcBef>
              <a:spcAft>
                <a:spcPct val="0"/>
              </a:spcAft>
              <a:buFont typeface="Symbol" pitchFamily="18" charset="2"/>
              <a:buChar char="·"/>
            </a:pPr>
            <a:r>
              <a:rPr lang="en-AU" sz="1400" dirty="0" smtClean="0">
                <a:latin typeface="Calibri" pitchFamily="34" charset="0"/>
                <a:cs typeface="Arial" pitchFamily="34" charset="0"/>
              </a:rPr>
              <a:t> Anxiety</a:t>
            </a:r>
          </a:p>
          <a:p>
            <a:pPr fontAlgn="base">
              <a:spcBef>
                <a:spcPct val="0"/>
              </a:spcBef>
              <a:spcAft>
                <a:spcPct val="0"/>
              </a:spcAft>
              <a:buFont typeface="Symbol" pitchFamily="18" charset="2"/>
              <a:buChar char="·"/>
            </a:pPr>
            <a:r>
              <a:rPr kumimoji="0" lang="en-AU" sz="1400" b="0" i="0" u="none" strike="noStrike" cap="none" normalizeH="0" baseline="0" dirty="0" smtClean="0">
                <a:ln>
                  <a:noFill/>
                </a:ln>
                <a:effectLst/>
                <a:latin typeface="Calibri" pitchFamily="34" charset="0"/>
                <a:cs typeface="Arial" pitchFamily="34" charset="0"/>
              </a:rPr>
              <a:t> Low personal initiative</a:t>
            </a:r>
          </a:p>
          <a:p>
            <a:pPr fontAlgn="base">
              <a:spcBef>
                <a:spcPct val="0"/>
              </a:spcBef>
              <a:spcAft>
                <a:spcPct val="0"/>
              </a:spcAft>
              <a:buFont typeface="Symbol" pitchFamily="18" charset="2"/>
              <a:buChar char="·"/>
            </a:pPr>
            <a:r>
              <a:rPr kumimoji="0" lang="en-AU" sz="1400" b="0" i="0" u="none" strike="noStrike" cap="none" normalizeH="0" baseline="0" dirty="0" smtClean="0">
                <a:ln>
                  <a:noFill/>
                </a:ln>
                <a:effectLst/>
                <a:latin typeface="Calibri" pitchFamily="34" charset="0"/>
                <a:cs typeface="Arial" pitchFamily="34" charset="0"/>
              </a:rPr>
              <a:t> Intention</a:t>
            </a:r>
            <a:r>
              <a:rPr kumimoji="0" lang="en-AU" sz="1400" b="0" i="0" u="none" strike="noStrike" cap="none" normalizeH="0" dirty="0" smtClean="0">
                <a:ln>
                  <a:noFill/>
                </a:ln>
                <a:effectLst/>
                <a:latin typeface="Calibri" pitchFamily="34" charset="0"/>
                <a:cs typeface="Arial" pitchFamily="34" charset="0"/>
              </a:rPr>
              <a:t> to leave</a:t>
            </a:r>
            <a:endParaRPr kumimoji="0" lang="en-US" sz="1400" b="0" i="0" u="none" strike="noStrike" cap="none" normalizeH="0" baseline="0" dirty="0" smtClean="0">
              <a:ln>
                <a:noFill/>
              </a:ln>
              <a:effectLst/>
              <a:latin typeface="Calibri" pitchFamily="34" charset="0"/>
              <a:cs typeface="Arial" pitchFamily="34" charset="0"/>
            </a:endParaRPr>
          </a:p>
        </p:txBody>
      </p:sp>
      <p:sp>
        <p:nvSpPr>
          <p:cNvPr id="7" name="Oval 31"/>
          <p:cNvSpPr>
            <a:spLocks noChangeArrowheads="1"/>
          </p:cNvSpPr>
          <p:nvPr/>
        </p:nvSpPr>
        <p:spPr bwMode="auto">
          <a:xfrm>
            <a:off x="5745623" y="2522723"/>
            <a:ext cx="1876624" cy="942975"/>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8" name="Oval 19"/>
          <p:cNvSpPr>
            <a:spLocks noChangeArrowheads="1"/>
          </p:cNvSpPr>
          <p:nvPr/>
        </p:nvSpPr>
        <p:spPr bwMode="auto">
          <a:xfrm>
            <a:off x="3496135" y="2641786"/>
            <a:ext cx="1876624" cy="576262"/>
          </a:xfrm>
          <a:prstGeom prst="ellipse">
            <a:avLst/>
          </a:prstGeom>
          <a:solidFill>
            <a:srgbClr val="FFFFFF"/>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9" name="Text Box 21"/>
          <p:cNvSpPr txBox="1">
            <a:spLocks noChangeArrowheads="1"/>
          </p:cNvSpPr>
          <p:nvPr/>
        </p:nvSpPr>
        <p:spPr bwMode="auto">
          <a:xfrm>
            <a:off x="5978985" y="2684648"/>
            <a:ext cx="1400175" cy="617538"/>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Negative work Performance Indicators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 name="AutoShape 23"/>
          <p:cNvCxnSpPr>
            <a:cxnSpLocks noChangeShapeType="1"/>
          </p:cNvCxnSpPr>
          <p:nvPr/>
        </p:nvCxnSpPr>
        <p:spPr bwMode="auto">
          <a:xfrm>
            <a:off x="3188160" y="2944998"/>
            <a:ext cx="287138" cy="1588"/>
          </a:xfrm>
          <a:prstGeom prst="straightConnector1">
            <a:avLst/>
          </a:prstGeom>
          <a:noFill/>
          <a:ln w="19050">
            <a:solidFill>
              <a:schemeClr val="tx1"/>
            </a:solidFill>
            <a:round/>
            <a:headEnd/>
            <a:tailEnd type="triangle" w="med" len="med"/>
          </a:ln>
        </p:spPr>
      </p:cxnSp>
      <p:sp>
        <p:nvSpPr>
          <p:cNvPr id="11" name="Text Box 29"/>
          <p:cNvSpPr txBox="1">
            <a:spLocks noChangeArrowheads="1"/>
          </p:cNvSpPr>
          <p:nvPr/>
        </p:nvSpPr>
        <p:spPr bwMode="auto">
          <a:xfrm>
            <a:off x="3795092" y="2787836"/>
            <a:ext cx="1227173" cy="228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Burnout</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 name="AutoShape 23"/>
          <p:cNvCxnSpPr>
            <a:cxnSpLocks noChangeShapeType="1"/>
          </p:cNvCxnSpPr>
          <p:nvPr/>
        </p:nvCxnSpPr>
        <p:spPr bwMode="auto">
          <a:xfrm>
            <a:off x="5397960" y="2944998"/>
            <a:ext cx="287138" cy="1588"/>
          </a:xfrm>
          <a:prstGeom prst="straightConnector1">
            <a:avLst/>
          </a:prstGeom>
          <a:noFill/>
          <a:ln w="19050">
            <a:solidFill>
              <a:schemeClr val="tx1"/>
            </a:solidFill>
            <a:round/>
            <a:headEnd/>
            <a:tailEnd type="triangle" w="med" len="med"/>
          </a:ln>
        </p:spPr>
      </p:cxnSp>
      <p:sp>
        <p:nvSpPr>
          <p:cNvPr id="13" name="Rectangle 8"/>
          <p:cNvSpPr>
            <a:spLocks noChangeArrowheads="1"/>
          </p:cNvSpPr>
          <p:nvPr/>
        </p:nvSpPr>
        <p:spPr bwMode="auto">
          <a:xfrm>
            <a:off x="1163907" y="2286000"/>
            <a:ext cx="1996821" cy="1784350"/>
          </a:xfrm>
          <a:prstGeom prst="rect">
            <a:avLst/>
          </a:prstGeom>
          <a:solidFill>
            <a:srgbClr val="C00000">
              <a:alpha val="54000"/>
            </a:srgbClr>
          </a:soli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AU"/>
          </a:p>
        </p:txBody>
      </p:sp>
      <p:sp>
        <p:nvSpPr>
          <p:cNvPr id="14" name="Oval 2"/>
          <p:cNvSpPr>
            <a:spLocks noChangeArrowheads="1"/>
          </p:cNvSpPr>
          <p:nvPr/>
        </p:nvSpPr>
        <p:spPr bwMode="auto">
          <a:xfrm>
            <a:off x="1225912" y="2398188"/>
            <a:ext cx="1876624" cy="137093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AU"/>
          </a:p>
        </p:txBody>
      </p:sp>
      <p:sp>
        <p:nvSpPr>
          <p:cNvPr id="17" name="Text Box 3"/>
          <p:cNvSpPr txBox="1">
            <a:spLocks noChangeArrowheads="1"/>
          </p:cNvSpPr>
          <p:nvPr/>
        </p:nvSpPr>
        <p:spPr bwMode="auto">
          <a:xfrm>
            <a:off x="1621974" y="2856841"/>
            <a:ext cx="1229111" cy="304800"/>
          </a:xfrm>
          <a:prstGeom prst="rect">
            <a:avLst/>
          </a:prstGeom>
          <a:solidFill>
            <a:srgbClr val="FFFFFF">
              <a:alpha val="0"/>
            </a:srgbClr>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AU" sz="1400" b="1" i="0" u="none" strike="noStrike" cap="none" normalizeH="0" baseline="0" dirty="0" smtClean="0">
                <a:ln>
                  <a:noFill/>
                </a:ln>
                <a:solidFill>
                  <a:schemeClr val="tx1"/>
                </a:solidFill>
                <a:effectLst/>
                <a:latin typeface="Calibri" pitchFamily="34" charset="0"/>
                <a:cs typeface="Arial" pitchFamily="34" charset="0"/>
              </a:rPr>
              <a:t>Ministry-Job Demands</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Workload and Time Demands</a:t>
            </a:r>
            <a:endParaRPr lang="en-AU" dirty="0">
              <a:solidFill>
                <a:srgbClr val="FFC000"/>
              </a:solidFill>
            </a:endParaRPr>
          </a:p>
        </p:txBody>
      </p:sp>
      <p:sp>
        <p:nvSpPr>
          <p:cNvPr id="3" name="Content Placeholder 2"/>
          <p:cNvSpPr>
            <a:spLocks noGrp="1"/>
          </p:cNvSpPr>
          <p:nvPr>
            <p:ph sz="quarter" idx="1"/>
          </p:nvPr>
        </p:nvSpPr>
        <p:spPr>
          <a:xfrm>
            <a:off x="304800" y="1524000"/>
            <a:ext cx="8686800" cy="4495800"/>
          </a:xfrm>
        </p:spPr>
        <p:txBody>
          <a:bodyPr/>
          <a:lstStyle/>
          <a:p>
            <a:r>
              <a:rPr lang="en-AU" dirty="0" smtClean="0"/>
              <a:t>Workload without recovery</a:t>
            </a:r>
          </a:p>
          <a:p>
            <a:r>
              <a:rPr lang="en-AU" dirty="0" smtClean="0"/>
              <a:t>Work-type mismatch</a:t>
            </a:r>
          </a:p>
          <a:p>
            <a:r>
              <a:rPr lang="en-AU" dirty="0" smtClean="0"/>
              <a:t>Always more to be done</a:t>
            </a:r>
          </a:p>
          <a:p>
            <a:r>
              <a:rPr lang="en-AU" dirty="0" smtClean="0"/>
              <a:t>Not enough time to do all that needs to be done</a:t>
            </a:r>
            <a:endParaRPr lang="en-AU" dirty="0"/>
          </a:p>
        </p:txBody>
      </p:sp>
      <p:pic>
        <p:nvPicPr>
          <p:cNvPr id="8194" name="Picture 2" descr="http://www.voidspace.org.uk/gallery/silly/my_workload.jpg"/>
          <p:cNvPicPr>
            <a:picLocks noChangeAspect="1" noChangeArrowheads="1"/>
          </p:cNvPicPr>
          <p:nvPr/>
        </p:nvPicPr>
        <p:blipFill>
          <a:blip r:embed="rId2" cstate="print"/>
          <a:srcRect/>
          <a:stretch>
            <a:fillRect/>
          </a:stretch>
        </p:blipFill>
        <p:spPr bwMode="auto">
          <a:xfrm>
            <a:off x="2667000" y="3806593"/>
            <a:ext cx="3657600" cy="282280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rmAutofit fontScale="90000"/>
          </a:bodyPr>
          <a:lstStyle/>
          <a:p>
            <a:r>
              <a:rPr lang="en-AU" dirty="0" smtClean="0">
                <a:solidFill>
                  <a:srgbClr val="FFC000"/>
                </a:solidFill>
              </a:rPr>
              <a:t>Demands of Work-Home interference or blurred family boundaries</a:t>
            </a:r>
            <a:endParaRPr lang="en-AU" dirty="0">
              <a:solidFill>
                <a:srgbClr val="FFC000"/>
              </a:solidFill>
            </a:endParaRPr>
          </a:p>
        </p:txBody>
      </p:sp>
      <p:sp>
        <p:nvSpPr>
          <p:cNvPr id="3" name="Content Placeholder 2"/>
          <p:cNvSpPr>
            <a:spLocks noGrp="1"/>
          </p:cNvSpPr>
          <p:nvPr>
            <p:ph sz="quarter" idx="1"/>
          </p:nvPr>
        </p:nvSpPr>
        <p:spPr/>
        <p:txBody>
          <a:bodyPr/>
          <a:lstStyle/>
          <a:p>
            <a:r>
              <a:rPr lang="en-AU" dirty="0" smtClean="0"/>
              <a:t>Ambiguous separation between professional and private lives</a:t>
            </a:r>
          </a:p>
          <a:p>
            <a:r>
              <a:rPr lang="en-AU" dirty="0" smtClean="0"/>
              <a:t>Can be overly visible – mixing with those we serve socially as well as pastorally thereby playing the professional role even during free time</a:t>
            </a:r>
            <a:endParaRPr lang="en-AU" dirty="0"/>
          </a:p>
        </p:txBody>
      </p:sp>
      <p:pic>
        <p:nvPicPr>
          <p:cNvPr id="6148" name="Picture 4" descr="http://www.apbusinesscontacts.com/images/uploads/922home_work_life.JPG"/>
          <p:cNvPicPr>
            <a:picLocks noChangeAspect="1" noChangeArrowheads="1"/>
          </p:cNvPicPr>
          <p:nvPr/>
        </p:nvPicPr>
        <p:blipFill>
          <a:blip r:embed="rId2" cstate="print"/>
          <a:srcRect/>
          <a:stretch>
            <a:fillRect/>
          </a:stretch>
        </p:blipFill>
        <p:spPr bwMode="auto">
          <a:xfrm>
            <a:off x="5334000" y="4419600"/>
            <a:ext cx="3009900" cy="2315308"/>
          </a:xfrm>
          <a:prstGeom prst="rect">
            <a:avLst/>
          </a:prstGeom>
          <a:noFill/>
        </p:spPr>
      </p:pic>
    </p:spTree>
    <p:extLst>
      <p:ext uri="{BB962C8B-B14F-4D97-AF65-F5344CB8AC3E}">
        <p14:creationId xmlns:p14="http://schemas.microsoft.com/office/powerpoint/2010/main" val="2792248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686800" cy="1252728"/>
          </a:xfrm>
        </p:spPr>
        <p:txBody>
          <a:bodyPr>
            <a:normAutofit fontScale="90000"/>
          </a:bodyPr>
          <a:lstStyle/>
          <a:p>
            <a:r>
              <a:rPr lang="en-AU" dirty="0" smtClean="0">
                <a:solidFill>
                  <a:srgbClr val="FFC000"/>
                </a:solidFill>
              </a:rPr>
              <a:t>Control, Role conflict and Ambiguity</a:t>
            </a:r>
            <a:endParaRPr lang="en-AU" dirty="0">
              <a:solidFill>
                <a:srgbClr val="FFC000"/>
              </a:solidFill>
            </a:endParaRPr>
          </a:p>
        </p:txBody>
      </p:sp>
      <p:sp>
        <p:nvSpPr>
          <p:cNvPr id="3" name="Content Placeholder 2"/>
          <p:cNvSpPr>
            <a:spLocks noGrp="1"/>
          </p:cNvSpPr>
          <p:nvPr>
            <p:ph sz="quarter" idx="1"/>
          </p:nvPr>
        </p:nvSpPr>
        <p:spPr>
          <a:xfrm>
            <a:off x="3657600" y="1775191"/>
            <a:ext cx="5029200" cy="4625609"/>
          </a:xfrm>
        </p:spPr>
        <p:txBody>
          <a:bodyPr/>
          <a:lstStyle/>
          <a:p>
            <a:r>
              <a:rPr lang="en-AU" dirty="0" smtClean="0"/>
              <a:t>Where individuals have insufficient control over the resources needed to do their work, or have insufficient authority to pursue the work in what they believe is the most effective manner</a:t>
            </a:r>
            <a:endParaRPr lang="en-AU" dirty="0"/>
          </a:p>
        </p:txBody>
      </p:sp>
      <p:pic>
        <p:nvPicPr>
          <p:cNvPr id="5" name="Picture 2" descr="http://thesituationist.files.wordpress.com/2009/05/self-control-image.jpg"/>
          <p:cNvPicPr>
            <a:picLocks noChangeAspect="1" noChangeArrowheads="1"/>
          </p:cNvPicPr>
          <p:nvPr/>
        </p:nvPicPr>
        <p:blipFill>
          <a:blip r:embed="rId2" cstate="print"/>
          <a:srcRect/>
          <a:stretch>
            <a:fillRect/>
          </a:stretch>
        </p:blipFill>
        <p:spPr bwMode="auto">
          <a:xfrm>
            <a:off x="609600" y="2133600"/>
            <a:ext cx="2653522" cy="3925329"/>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2648</TotalTime>
  <Words>1293</Words>
  <Application>Microsoft Office PowerPoint</Application>
  <PresentationFormat>On-screen Show (4:3)</PresentationFormat>
  <Paragraphs>368</Paragraphs>
  <Slides>36</Slides>
  <Notes>4</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Module</vt:lpstr>
      <vt:lpstr>Being On Fire without Burning Out  </vt:lpstr>
      <vt:lpstr>Session Goals</vt:lpstr>
      <vt:lpstr>The Job Demands-Resources Model</vt:lpstr>
      <vt:lpstr>The Job Demands-Resources Model</vt:lpstr>
      <vt:lpstr>The Job Demands-Resources Model</vt:lpstr>
      <vt:lpstr>Job Demands and the  Helath Impairment Process</vt:lpstr>
      <vt:lpstr>Workload and Time Demands</vt:lpstr>
      <vt:lpstr>Demands of Work-Home interference or blurred family boundaries</vt:lpstr>
      <vt:lpstr>Control, Role conflict and Ambiguity</vt:lpstr>
      <vt:lpstr>Demands of High Expectations</vt:lpstr>
      <vt:lpstr>The variety of tasks and skill-set required </vt:lpstr>
      <vt:lpstr>Interpersonal Conflict and values mismatches</vt:lpstr>
      <vt:lpstr>Isolation</vt:lpstr>
      <vt:lpstr>Changes in Society</vt:lpstr>
      <vt:lpstr>Financial Demands and effort-reward imbalance</vt:lpstr>
      <vt:lpstr>Fairness</vt:lpstr>
      <vt:lpstr>What job demands do you face?</vt:lpstr>
      <vt:lpstr>Job and Personal Resources and the Motivational Process</vt:lpstr>
      <vt:lpstr>Job and Personal Resources and the Motivational Process</vt:lpstr>
      <vt:lpstr>Job and Personal Resources and the Motivational Process</vt:lpstr>
      <vt:lpstr>“Attachment” to God</vt:lpstr>
      <vt:lpstr>Collaborative Religious Coping</vt:lpstr>
      <vt:lpstr>A sense of “Call”</vt:lpstr>
      <vt:lpstr>PowerPoint Presentation</vt:lpstr>
      <vt:lpstr>What are your relevant resources?</vt:lpstr>
      <vt:lpstr>“..keeping you SPIRITUAL fervour..”</vt:lpstr>
      <vt:lpstr>Demands and Resources Interact</vt:lpstr>
      <vt:lpstr>Demands and Resources Interact</vt:lpstr>
      <vt:lpstr>Demands and Resources Interact</vt:lpstr>
      <vt:lpstr>Demands and Resources Interact</vt:lpstr>
      <vt:lpstr>Demands and Resources Interact</vt:lpstr>
      <vt:lpstr>Three essentials for promoting  well-being in ministry</vt:lpstr>
      <vt:lpstr>5 Fingers for Balance</vt:lpstr>
      <vt:lpstr>Attachment to God</vt:lpstr>
      <vt:lpstr>Session “take homes”</vt:lpstr>
      <vt:lpstr>Conclusion and 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Thriving or burning out</dc:title>
  <dc:creator>G. Bickerton</dc:creator>
  <cp:lastModifiedBy>Grant Bickerton</cp:lastModifiedBy>
  <cp:revision>161</cp:revision>
  <dcterms:created xsi:type="dcterms:W3CDTF">2006-08-16T00:00:00Z</dcterms:created>
  <dcterms:modified xsi:type="dcterms:W3CDTF">2016-04-06T05:31:14Z</dcterms:modified>
</cp:coreProperties>
</file>